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346" r:id="rId3"/>
    <p:sldId id="348" r:id="rId4"/>
    <p:sldId id="323" r:id="rId5"/>
    <p:sldId id="277" r:id="rId6"/>
    <p:sldId id="318" r:id="rId7"/>
    <p:sldId id="325" r:id="rId8"/>
    <p:sldId id="327" r:id="rId9"/>
    <p:sldId id="328" r:id="rId10"/>
    <p:sldId id="329" r:id="rId11"/>
    <p:sldId id="324" r:id="rId12"/>
    <p:sldId id="333" r:id="rId13"/>
    <p:sldId id="276" r:id="rId14"/>
    <p:sldId id="256" r:id="rId15"/>
    <p:sldId id="307" r:id="rId16"/>
    <p:sldId id="321" r:id="rId17"/>
    <p:sldId id="320" r:id="rId18"/>
    <p:sldId id="314" r:id="rId19"/>
    <p:sldId id="315" r:id="rId20"/>
    <p:sldId id="331" r:id="rId21"/>
    <p:sldId id="309" r:id="rId22"/>
    <p:sldId id="308" r:id="rId23"/>
    <p:sldId id="351" r:id="rId24"/>
    <p:sldId id="350" r:id="rId25"/>
    <p:sldId id="352" r:id="rId26"/>
    <p:sldId id="353" r:id="rId27"/>
    <p:sldId id="354" r:id="rId28"/>
    <p:sldId id="355" r:id="rId29"/>
    <p:sldId id="356" r:id="rId30"/>
    <p:sldId id="362" r:id="rId31"/>
    <p:sldId id="364" r:id="rId32"/>
    <p:sldId id="265" r:id="rId33"/>
    <p:sldId id="357" r:id="rId34"/>
    <p:sldId id="264" r:id="rId35"/>
    <p:sldId id="358" r:id="rId36"/>
    <p:sldId id="290" r:id="rId37"/>
    <p:sldId id="301" r:id="rId38"/>
    <p:sldId id="302" r:id="rId39"/>
    <p:sldId id="366" r:id="rId40"/>
    <p:sldId id="368" r:id="rId41"/>
    <p:sldId id="367" r:id="rId42"/>
    <p:sldId id="365" r:id="rId43"/>
    <p:sldId id="332" r:id="rId44"/>
    <p:sldId id="360" r:id="rId45"/>
    <p:sldId id="361" r:id="rId46"/>
    <p:sldId id="313" r:id="rId47"/>
    <p:sldId id="29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485" autoAdjust="0"/>
  </p:normalViewPr>
  <p:slideViewPr>
    <p:cSldViewPr snapToGrid="0">
      <p:cViewPr varScale="1">
        <p:scale>
          <a:sx n="90" d="100"/>
          <a:sy n="90" d="100"/>
        </p:scale>
        <p:origin x="4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4AC7D-A781-4A00-A5A6-08DB904E57B1}" type="datetimeFigureOut">
              <a:rPr lang="en-US" smtClean="0"/>
              <a:t>5/2/2023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B9F02-FE94-48C3-AD54-CCA11FFB2119}" type="slidenum">
              <a:rPr lang="en-US" smtClean="0"/>
              <a:t>‹#›</a:t>
            </a:fld>
            <a:endParaRPr lang="en-US" dirty="0"/>
          </a:p>
        </p:txBody>
      </p:sp>
    </p:spTree>
    <p:extLst>
      <p:ext uri="{BB962C8B-B14F-4D97-AF65-F5344CB8AC3E}">
        <p14:creationId xmlns:p14="http://schemas.microsoft.com/office/powerpoint/2010/main" val="197437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B9F02-FE94-48C3-AD54-CCA11FFB2119}" type="slidenum">
              <a:rPr lang="en-US" smtClean="0"/>
              <a:t>2</a:t>
            </a:fld>
            <a:endParaRPr lang="en-US" dirty="0"/>
          </a:p>
        </p:txBody>
      </p:sp>
    </p:spTree>
    <p:extLst>
      <p:ext uri="{BB962C8B-B14F-4D97-AF65-F5344CB8AC3E}">
        <p14:creationId xmlns:p14="http://schemas.microsoft.com/office/powerpoint/2010/main" val="274517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B9F02-FE94-48C3-AD54-CCA11FFB2119}" type="slidenum">
              <a:rPr lang="en-US" smtClean="0"/>
              <a:t>5</a:t>
            </a:fld>
            <a:endParaRPr lang="en-US" dirty="0"/>
          </a:p>
        </p:txBody>
      </p:sp>
    </p:spTree>
    <p:extLst>
      <p:ext uri="{BB962C8B-B14F-4D97-AF65-F5344CB8AC3E}">
        <p14:creationId xmlns:p14="http://schemas.microsoft.com/office/powerpoint/2010/main" val="2060515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B9F02-FE94-48C3-AD54-CCA11FFB2119}" type="slidenum">
              <a:rPr lang="en-US" smtClean="0"/>
              <a:t>9</a:t>
            </a:fld>
            <a:endParaRPr lang="en-US" dirty="0"/>
          </a:p>
        </p:txBody>
      </p:sp>
    </p:spTree>
    <p:extLst>
      <p:ext uri="{BB962C8B-B14F-4D97-AF65-F5344CB8AC3E}">
        <p14:creationId xmlns:p14="http://schemas.microsoft.com/office/powerpoint/2010/main" val="76417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B9F02-FE94-48C3-AD54-CCA11FFB2119}" type="slidenum">
              <a:rPr lang="en-US" smtClean="0"/>
              <a:t>20</a:t>
            </a:fld>
            <a:endParaRPr lang="en-US" dirty="0"/>
          </a:p>
        </p:txBody>
      </p:sp>
    </p:spTree>
    <p:extLst>
      <p:ext uri="{BB962C8B-B14F-4D97-AF65-F5344CB8AC3E}">
        <p14:creationId xmlns:p14="http://schemas.microsoft.com/office/powerpoint/2010/main" val="4976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B9F02-FE94-48C3-AD54-CCA11FFB2119}" type="slidenum">
              <a:rPr lang="en-US" smtClean="0"/>
              <a:t>23</a:t>
            </a:fld>
            <a:endParaRPr lang="en-US" dirty="0"/>
          </a:p>
        </p:txBody>
      </p:sp>
    </p:spTree>
    <p:extLst>
      <p:ext uri="{BB962C8B-B14F-4D97-AF65-F5344CB8AC3E}">
        <p14:creationId xmlns:p14="http://schemas.microsoft.com/office/powerpoint/2010/main" val="181157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B9F02-FE94-48C3-AD54-CCA11FFB2119}" type="slidenum">
              <a:rPr lang="en-US" smtClean="0"/>
              <a:t>28</a:t>
            </a:fld>
            <a:endParaRPr lang="en-US" dirty="0"/>
          </a:p>
        </p:txBody>
      </p:sp>
    </p:spTree>
    <p:extLst>
      <p:ext uri="{BB962C8B-B14F-4D97-AF65-F5344CB8AC3E}">
        <p14:creationId xmlns:p14="http://schemas.microsoft.com/office/powerpoint/2010/main" val="191091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B9F02-FE94-48C3-AD54-CCA11FFB2119}" type="slidenum">
              <a:rPr lang="en-US" smtClean="0"/>
              <a:t>30</a:t>
            </a:fld>
            <a:endParaRPr lang="en-US" dirty="0"/>
          </a:p>
        </p:txBody>
      </p:sp>
    </p:spTree>
    <p:extLst>
      <p:ext uri="{BB962C8B-B14F-4D97-AF65-F5344CB8AC3E}">
        <p14:creationId xmlns:p14="http://schemas.microsoft.com/office/powerpoint/2010/main" val="254440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B9F02-FE94-48C3-AD54-CCA11FFB2119}" type="slidenum">
              <a:rPr lang="en-US" smtClean="0"/>
              <a:t>41</a:t>
            </a:fld>
            <a:endParaRPr lang="en-US" dirty="0"/>
          </a:p>
        </p:txBody>
      </p:sp>
    </p:spTree>
    <p:extLst>
      <p:ext uri="{BB962C8B-B14F-4D97-AF65-F5344CB8AC3E}">
        <p14:creationId xmlns:p14="http://schemas.microsoft.com/office/powerpoint/2010/main" val="64871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217550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1094117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3392925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7947-85AD-4B68-9A08-E2D387A63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1B0B9F-6AAE-45C3-8326-51AC33342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E988D-8D80-426D-A4FD-70B9ECB57D86}"/>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5" name="Footer Placeholder 4">
            <a:extLst>
              <a:ext uri="{FF2B5EF4-FFF2-40B4-BE49-F238E27FC236}">
                <a16:creationId xmlns:a16="http://schemas.microsoft.com/office/drawing/2014/main" id="{E89AC0AE-A25E-4B12-931F-63E645DDFE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6EDC26-2489-4277-B20C-6670538DA770}"/>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3538645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267FE-36CB-4919-BE26-02C602A80F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E2692-34B0-487F-900A-DCC1761C58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53D75-CC51-4680-9678-49139EFA567E}"/>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5" name="Footer Placeholder 4">
            <a:extLst>
              <a:ext uri="{FF2B5EF4-FFF2-40B4-BE49-F238E27FC236}">
                <a16:creationId xmlns:a16="http://schemas.microsoft.com/office/drawing/2014/main" id="{F3557895-3FAA-4018-8E25-98F22FFEE4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7B2B09-2CFD-4C4B-83E2-7E17F5009252}"/>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2065108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5BC28-7EB6-4D46-80BF-08A4B51B6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A6B101-619C-4A52-8BE1-86DC6316D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F4AE1-4703-4E7F-8AA8-493E448FE91D}"/>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5" name="Footer Placeholder 4">
            <a:extLst>
              <a:ext uri="{FF2B5EF4-FFF2-40B4-BE49-F238E27FC236}">
                <a16:creationId xmlns:a16="http://schemas.microsoft.com/office/drawing/2014/main" id="{9C11AD7F-0E91-48F8-9619-DA6549AFC8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D05638-A136-4EF3-B4F2-B651D9D803C7}"/>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2865912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F385-A958-4BC8-8A1A-2289803FA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9BAF1-4165-4857-93C1-C6FAA5E7FD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8D826C-35D2-4A38-A75E-FFDED23EF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4EA0D2-7F02-4918-82D2-32533D2BA40B}"/>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6" name="Footer Placeholder 5">
            <a:extLst>
              <a:ext uri="{FF2B5EF4-FFF2-40B4-BE49-F238E27FC236}">
                <a16:creationId xmlns:a16="http://schemas.microsoft.com/office/drawing/2014/main" id="{2A2B8CB8-0347-4741-A1AD-9526900B21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F7DA30-69DF-4560-BABB-92CCDB9FAE83}"/>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3621668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4D49-4D2B-4EB8-88FE-5BA9BFC5A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93F12D-568E-4FDE-ACF3-878A5D1FA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CC418-07E4-4791-ACA6-5A99B0F1E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32AB75-B909-4D1D-8D57-07F840004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463BF-894C-4726-967E-E531D308AD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EF2CD0-C3B8-4F96-AC4C-41F327D860CC}"/>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8" name="Footer Placeholder 7">
            <a:extLst>
              <a:ext uri="{FF2B5EF4-FFF2-40B4-BE49-F238E27FC236}">
                <a16:creationId xmlns:a16="http://schemas.microsoft.com/office/drawing/2014/main" id="{C4EF7206-4FDC-41FB-A3A7-E7FBC032F2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B055F5C-0094-4186-A8E7-37F77FC279C2}"/>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3829190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20A5-AF72-4541-BACF-8C8EE693D1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F8B287-86F3-4850-8772-0C1523D60279}"/>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4" name="Footer Placeholder 3">
            <a:extLst>
              <a:ext uri="{FF2B5EF4-FFF2-40B4-BE49-F238E27FC236}">
                <a16:creationId xmlns:a16="http://schemas.microsoft.com/office/drawing/2014/main" id="{DC4C6BF9-2336-47B9-B6F8-DBC05F170EF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CDA1EB0-4BA0-4BED-B04A-B34518100E41}"/>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145042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BEE1B-6F92-4490-B872-D43A84AC4BA2}"/>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3" name="Footer Placeholder 2">
            <a:extLst>
              <a:ext uri="{FF2B5EF4-FFF2-40B4-BE49-F238E27FC236}">
                <a16:creationId xmlns:a16="http://schemas.microsoft.com/office/drawing/2014/main" id="{98354872-4444-41EA-A1BB-DCDDEE8565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F4BD532-335B-4D62-9851-632FBA1C2721}"/>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94024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F42D-B609-4473-98E2-7BD495A76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0A5EE1-3EB4-470F-9899-74C3B9B0B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7F5921-6F64-4045-8CCD-4332D92EB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E132FB-F1C2-435D-A547-A94402D8DE13}"/>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6" name="Footer Placeholder 5">
            <a:extLst>
              <a:ext uri="{FF2B5EF4-FFF2-40B4-BE49-F238E27FC236}">
                <a16:creationId xmlns:a16="http://schemas.microsoft.com/office/drawing/2014/main" id="{E9BB70DD-DE86-4F18-A286-820085BB33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15093E-114A-4BAE-9CD6-0E2CF82A4AA7}"/>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2928448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59026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3FC3-2E32-464C-BFD2-F1B7352DC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F8B6F9-4CF2-487F-9B17-93E9981F6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76E4BAE-DF56-4975-B2F2-E6E9D5738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98013-5768-46CD-B24D-CE815CB7F65A}"/>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6" name="Footer Placeholder 5">
            <a:extLst>
              <a:ext uri="{FF2B5EF4-FFF2-40B4-BE49-F238E27FC236}">
                <a16:creationId xmlns:a16="http://schemas.microsoft.com/office/drawing/2014/main" id="{6C9EA0A1-1A49-4EF7-8448-F0030FC255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FD26B7-DC48-4371-9FD2-BC6FA3135FB0}"/>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1335912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6BBE-1F52-4326-9FBD-8DBDBB47D7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272BD7-805C-497D-81E1-3E5C9228D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FD07D-8403-4BA2-8E4C-9C8944EEEAF0}"/>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5" name="Footer Placeholder 4">
            <a:extLst>
              <a:ext uri="{FF2B5EF4-FFF2-40B4-BE49-F238E27FC236}">
                <a16:creationId xmlns:a16="http://schemas.microsoft.com/office/drawing/2014/main" id="{C3A5D8A6-F813-47A5-9B93-AE680235AC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B10357-E5A0-4E56-A821-D9AC63286F9C}"/>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162147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A8ABC-3D17-41EF-87B1-BBF6E2186D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2996BD-11BA-4C04-B762-D6B25F7DD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1C23D-76CA-4CDC-A4A6-3B22A689ABC9}"/>
              </a:ext>
            </a:extLst>
          </p:cNvPr>
          <p:cNvSpPr>
            <a:spLocks noGrp="1"/>
          </p:cNvSpPr>
          <p:nvPr>
            <p:ph type="dt" sz="half" idx="10"/>
          </p:nvPr>
        </p:nvSpPr>
        <p:spPr/>
        <p:txBody>
          <a:bodyPr/>
          <a:lstStyle/>
          <a:p>
            <a:fld id="{D0DEB3EA-D5AE-4897-9620-3E7C9F997431}" type="datetimeFigureOut">
              <a:rPr lang="en-US" smtClean="0"/>
              <a:t>5/2/2023</a:t>
            </a:fld>
            <a:endParaRPr lang="en-US" dirty="0"/>
          </a:p>
        </p:txBody>
      </p:sp>
      <p:sp>
        <p:nvSpPr>
          <p:cNvPr id="5" name="Footer Placeholder 4">
            <a:extLst>
              <a:ext uri="{FF2B5EF4-FFF2-40B4-BE49-F238E27FC236}">
                <a16:creationId xmlns:a16="http://schemas.microsoft.com/office/drawing/2014/main" id="{EF8CC99C-F19D-4A8F-B308-D93FF171E1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E331A-769B-4943-B472-F8442DE3EF78}"/>
              </a:ext>
            </a:extLst>
          </p:cNvPr>
          <p:cNvSpPr>
            <a:spLocks noGrp="1"/>
          </p:cNvSpPr>
          <p:nvPr>
            <p:ph type="sldNum" sz="quarter" idx="12"/>
          </p:nvPr>
        </p:nvSpPr>
        <p:spPr/>
        <p:txBody>
          <a:bodyPr/>
          <a:lstStyle/>
          <a:p>
            <a:fld id="{3FF5AA9F-5F49-4949-9267-6669D5E1D4DB}" type="slidenum">
              <a:rPr lang="en-US" smtClean="0"/>
              <a:t>‹#›</a:t>
            </a:fld>
            <a:endParaRPr lang="en-US" dirty="0"/>
          </a:p>
        </p:txBody>
      </p:sp>
    </p:spTree>
    <p:extLst>
      <p:ext uri="{BB962C8B-B14F-4D97-AF65-F5344CB8AC3E}">
        <p14:creationId xmlns:p14="http://schemas.microsoft.com/office/powerpoint/2010/main" val="106218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170035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187163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72366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132644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3163702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424374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1AD6F-E100-4F12-9353-0EB592596B2F}" type="datetimeFigureOut">
              <a:rPr lang="en-US" smtClean="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F322F5-20EC-4A27-BB0D-A2FEAF58F298}" type="slidenum">
              <a:rPr lang="en-US" smtClean="0"/>
              <a:t>‹#›</a:t>
            </a:fld>
            <a:endParaRPr lang="en-US" dirty="0"/>
          </a:p>
        </p:txBody>
      </p:sp>
    </p:spTree>
    <p:extLst>
      <p:ext uri="{BB962C8B-B14F-4D97-AF65-F5344CB8AC3E}">
        <p14:creationId xmlns:p14="http://schemas.microsoft.com/office/powerpoint/2010/main" val="268438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1AD6F-E100-4F12-9353-0EB592596B2F}" type="datetimeFigureOut">
              <a:rPr lang="en-US" smtClean="0"/>
              <a:t>5/2/2023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322F5-20EC-4A27-BB0D-A2FEAF58F298}" type="slidenum">
              <a:rPr lang="en-US" smtClean="0"/>
              <a:t>‹#›</a:t>
            </a:fld>
            <a:endParaRPr lang="en-US" dirty="0"/>
          </a:p>
        </p:txBody>
      </p:sp>
    </p:spTree>
    <p:extLst>
      <p:ext uri="{BB962C8B-B14F-4D97-AF65-F5344CB8AC3E}">
        <p14:creationId xmlns:p14="http://schemas.microsoft.com/office/powerpoint/2010/main" val="1178670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D460B-5403-43CB-B5B0-FDB3B89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F13513-6F91-4036-97EE-1F3CCBCC8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300A3-E14D-42EF-8B97-008DAD966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EB3EA-D5AE-4897-9620-3E7C9F997431}" type="datetimeFigureOut">
              <a:rPr lang="en-US" smtClean="0"/>
              <a:t>5/2/2023</a:t>
            </a:fld>
            <a:endParaRPr lang="en-US" dirty="0"/>
          </a:p>
        </p:txBody>
      </p:sp>
      <p:sp>
        <p:nvSpPr>
          <p:cNvPr id="5" name="Footer Placeholder 4">
            <a:extLst>
              <a:ext uri="{FF2B5EF4-FFF2-40B4-BE49-F238E27FC236}">
                <a16:creationId xmlns:a16="http://schemas.microsoft.com/office/drawing/2014/main" id="{C1693CB7-363D-428A-96BE-DB20F955E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1D85C22-99B6-405C-ACD9-75664A63D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5AA9F-5F49-4949-9267-6669D5E1D4DB}" type="slidenum">
              <a:rPr lang="en-US" smtClean="0"/>
              <a:t>‹#›</a:t>
            </a:fld>
            <a:endParaRPr lang="en-US" dirty="0"/>
          </a:p>
        </p:txBody>
      </p:sp>
    </p:spTree>
    <p:extLst>
      <p:ext uri="{BB962C8B-B14F-4D97-AF65-F5344CB8AC3E}">
        <p14:creationId xmlns:p14="http://schemas.microsoft.com/office/powerpoint/2010/main" val="1024144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beach, flock&#10;&#10;Description automatically generated">
            <a:extLst>
              <a:ext uri="{FF2B5EF4-FFF2-40B4-BE49-F238E27FC236}">
                <a16:creationId xmlns:a16="http://schemas.microsoft.com/office/drawing/2014/main" id="{823A6BF1-AE68-4036-818C-236C5E376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51" y="0"/>
            <a:ext cx="10297297" cy="6858000"/>
          </a:xfrm>
          <a:prstGeom prst="rect">
            <a:avLst/>
          </a:prstGeom>
          <a:blipFill>
            <a:blip r:embed="rId3"/>
            <a:tile tx="0" ty="0" sx="100000" sy="100000" flip="none" algn="tl"/>
          </a:blipFill>
        </p:spPr>
      </p:pic>
      <p:sp>
        <p:nvSpPr>
          <p:cNvPr id="4" name="Title 3">
            <a:extLst>
              <a:ext uri="{FF2B5EF4-FFF2-40B4-BE49-F238E27FC236}">
                <a16:creationId xmlns:a16="http://schemas.microsoft.com/office/drawing/2014/main" id="{35231620-5AF1-41E7-8CC5-9D7F3A91D512}"/>
              </a:ext>
            </a:extLst>
          </p:cNvPr>
          <p:cNvSpPr>
            <a:spLocks noGrp="1"/>
          </p:cNvSpPr>
          <p:nvPr>
            <p:ph type="title"/>
          </p:nvPr>
        </p:nvSpPr>
        <p:spPr>
          <a:xfrm>
            <a:off x="1013626" y="2505423"/>
            <a:ext cx="10164746" cy="1325563"/>
          </a:xfrm>
        </p:spPr>
        <p:txBody>
          <a:bodyPr>
            <a:normAutofit fontScale="90000"/>
          </a:bodyPr>
          <a:lstStyle/>
          <a:p>
            <a:pPr algn="ctr"/>
            <a:r>
              <a:rPr lang="en-US" sz="3600" b="1" dirty="0">
                <a:solidFill>
                  <a:srgbClr val="FFFFFF"/>
                </a:solidFill>
              </a:rPr>
              <a:t>Monitoring Kachemak Bay’s Spring Shorebird Migration</a:t>
            </a:r>
            <a:br>
              <a:rPr lang="en-US" sz="3600" b="1" dirty="0">
                <a:solidFill>
                  <a:srgbClr val="FFFFFF"/>
                </a:solidFill>
              </a:rPr>
            </a:br>
            <a:br>
              <a:rPr lang="en-US" sz="3600" b="1" dirty="0">
                <a:solidFill>
                  <a:srgbClr val="FFFFFF"/>
                </a:solidFill>
              </a:rPr>
            </a:br>
            <a:r>
              <a:rPr lang="en-US" sz="3100" b="1" dirty="0">
                <a:solidFill>
                  <a:srgbClr val="FFFFFF"/>
                </a:solidFill>
              </a:rPr>
              <a:t>George Matz</a:t>
            </a:r>
            <a:br>
              <a:rPr lang="en-US" sz="3100" b="1" dirty="0">
                <a:solidFill>
                  <a:srgbClr val="FFFFFF"/>
                </a:solidFill>
              </a:rPr>
            </a:br>
            <a:br>
              <a:rPr lang="en-US" sz="3100" b="1" dirty="0">
                <a:solidFill>
                  <a:srgbClr val="FFFFFF"/>
                </a:solidFill>
              </a:rPr>
            </a:br>
            <a:r>
              <a:rPr lang="en-US" sz="3100" b="1" dirty="0">
                <a:solidFill>
                  <a:srgbClr val="FFFFFF"/>
                </a:solidFill>
              </a:rPr>
              <a:t>Kachemak Bay Birders</a:t>
            </a:r>
            <a:br>
              <a:rPr lang="en-US" sz="3200" dirty="0">
                <a:solidFill>
                  <a:srgbClr val="FFFFFF"/>
                </a:solidFill>
              </a:rPr>
            </a:br>
            <a:br>
              <a:rPr lang="en-US" sz="3200" dirty="0">
                <a:solidFill>
                  <a:srgbClr val="FFFFFF"/>
                </a:solidFill>
              </a:rPr>
            </a:br>
            <a:endParaRPr lang="en-US" sz="3200" dirty="0">
              <a:solidFill>
                <a:srgbClr val="FFFFFF"/>
              </a:solidFill>
            </a:endParaRPr>
          </a:p>
        </p:txBody>
      </p:sp>
    </p:spTree>
    <p:extLst>
      <p:ext uri="{BB962C8B-B14F-4D97-AF65-F5344CB8AC3E}">
        <p14:creationId xmlns:p14="http://schemas.microsoft.com/office/powerpoint/2010/main" val="316960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Sanskrit Text" panose="02020503050405020304" pitchFamily="18" charset="0"/>
                <a:cs typeface="Sanskrit Text" panose="02020503050405020304" pitchFamily="18" charset="0"/>
              </a:rPr>
              <a:t>Beluga Slough Site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887" y="1427041"/>
            <a:ext cx="9354583" cy="5029200"/>
          </a:xfrm>
        </p:spPr>
      </p:pic>
    </p:spTree>
    <p:extLst>
      <p:ext uri="{BB962C8B-B14F-4D97-AF65-F5344CB8AC3E}">
        <p14:creationId xmlns:p14="http://schemas.microsoft.com/office/powerpoint/2010/main" val="2766856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10515600" cy="1325563"/>
          </a:xfrm>
        </p:spPr>
        <p:txBody>
          <a:bodyPr>
            <a:normAutofit/>
          </a:bodyPr>
          <a:lstStyle/>
          <a:p>
            <a:pPr algn="ctr"/>
            <a:r>
              <a:rPr lang="en-US" sz="3200" b="1" dirty="0">
                <a:latin typeface="Sanskrit Text" panose="02020503050405020304" pitchFamily="18" charset="0"/>
                <a:cs typeface="Sanskrit Text" panose="02020503050405020304" pitchFamily="18" charset="0"/>
              </a:rPr>
              <a:t>Islands and Islets</a:t>
            </a:r>
          </a:p>
        </p:txBody>
      </p:sp>
      <p:sp>
        <p:nvSpPr>
          <p:cNvPr id="5" name="Text Placeholder 4"/>
          <p:cNvSpPr>
            <a:spLocks noGrp="1"/>
          </p:cNvSpPr>
          <p:nvPr>
            <p:ph type="body" idx="1"/>
          </p:nvPr>
        </p:nvSpPr>
        <p:spPr>
          <a:xfrm>
            <a:off x="612773" y="1269207"/>
            <a:ext cx="5157787" cy="823912"/>
          </a:xfrm>
        </p:spPr>
        <p:txBody>
          <a:bodyPr>
            <a:normAutofit/>
          </a:bodyPr>
          <a:lstStyle/>
          <a:p>
            <a:pPr algn="ctr"/>
            <a:r>
              <a:rPr lang="en-US" b="0" dirty="0">
                <a:latin typeface="Sanskrit Text" panose="02020503050405020304" pitchFamily="18" charset="0"/>
                <a:cs typeface="Sanskrit Text" panose="02020503050405020304" pitchFamily="18" charset="0"/>
              </a:rPr>
              <a:t>Black Oystercatchers on Cohen Island</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3789" y="2505075"/>
            <a:ext cx="5157787" cy="3440243"/>
          </a:xfrm>
        </p:spPr>
      </p:pic>
      <p:sp>
        <p:nvSpPr>
          <p:cNvPr id="7" name="Text Placeholder 6"/>
          <p:cNvSpPr>
            <a:spLocks noGrp="1"/>
          </p:cNvSpPr>
          <p:nvPr>
            <p:ph type="body" sz="quarter" idx="3"/>
          </p:nvPr>
        </p:nvSpPr>
        <p:spPr>
          <a:xfrm>
            <a:off x="6172200" y="1127052"/>
            <a:ext cx="5183188" cy="648585"/>
          </a:xfrm>
        </p:spPr>
        <p:txBody>
          <a:bodyPr>
            <a:normAutofit/>
          </a:bodyPr>
          <a:lstStyle/>
          <a:p>
            <a:pPr algn="ctr"/>
            <a:r>
              <a:rPr lang="en-US" b="0" dirty="0">
                <a:latin typeface="Sanskrit Text" panose="02020503050405020304" pitchFamily="18" charset="0"/>
                <a:cs typeface="Sanskrit Text" panose="02020503050405020304" pitchFamily="18" charset="0"/>
              </a:rPr>
              <a:t>Pelagic Cormorants on Islet</a:t>
            </a: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505075"/>
            <a:ext cx="5183188" cy="3454615"/>
          </a:xfrm>
        </p:spPr>
      </p:pic>
    </p:spTree>
    <p:extLst>
      <p:ext uri="{BB962C8B-B14F-4D97-AF65-F5344CB8AC3E}">
        <p14:creationId xmlns:p14="http://schemas.microsoft.com/office/powerpoint/2010/main" val="2963712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3200" b="1" dirty="0">
                <a:latin typeface="Sanskrit Text" panose="02020503050405020304" pitchFamily="18" charset="0"/>
                <a:cs typeface="Sanskrit Text" panose="02020503050405020304" pitchFamily="18" charset="0"/>
              </a:rPr>
              <a:t>Shorebird Monitoring Sites Added in 2013</a:t>
            </a:r>
          </a:p>
        </p:txBody>
      </p:sp>
      <p:sp>
        <p:nvSpPr>
          <p:cNvPr id="8" name="Text Placeholder 7"/>
          <p:cNvSpPr>
            <a:spLocks noGrp="1"/>
          </p:cNvSpPr>
          <p:nvPr>
            <p:ph type="body" idx="1"/>
          </p:nvPr>
        </p:nvSpPr>
        <p:spPr>
          <a:xfrm>
            <a:off x="523265" y="1681162"/>
            <a:ext cx="5157787" cy="517751"/>
          </a:xfrm>
        </p:spPr>
        <p:txBody>
          <a:bodyPr>
            <a:normAutofit/>
          </a:bodyPr>
          <a:lstStyle/>
          <a:p>
            <a:pPr algn="ctr"/>
            <a:r>
              <a:rPr lang="en-US" sz="2800" b="0" dirty="0">
                <a:latin typeface="Sanskrit Text" panose="02020503050405020304" pitchFamily="18" charset="0"/>
                <a:cs typeface="Sanskrit Text" panose="02020503050405020304" pitchFamily="18" charset="0"/>
              </a:rPr>
              <a:t>Anchor Point/River</a:t>
            </a:r>
          </a:p>
        </p:txBody>
      </p:sp>
      <p:pic>
        <p:nvPicPr>
          <p:cNvPr id="5" name="Content Placeholder 4" descr="Anchor Point.jpg"/>
          <p:cNvPicPr>
            <a:picLocks noGrp="1" noChangeAspect="1"/>
          </p:cNvPicPr>
          <p:nvPr>
            <p:ph sz="half" idx="2"/>
          </p:nvPr>
        </p:nvPicPr>
        <p:blipFill>
          <a:blip r:embed="rId2" cstate="print"/>
          <a:stretch>
            <a:fillRect/>
          </a:stretch>
        </p:blipFill>
        <p:spPr>
          <a:xfrm>
            <a:off x="1240445" y="2379064"/>
            <a:ext cx="3723426" cy="3749040"/>
          </a:xfrm>
          <a:prstGeom prst="rect">
            <a:avLst/>
          </a:prstGeom>
        </p:spPr>
      </p:pic>
      <p:sp>
        <p:nvSpPr>
          <p:cNvPr id="9" name="Text Placeholder 8"/>
          <p:cNvSpPr>
            <a:spLocks noGrp="1"/>
          </p:cNvSpPr>
          <p:nvPr>
            <p:ph type="body" sz="quarter" idx="3"/>
          </p:nvPr>
        </p:nvSpPr>
        <p:spPr>
          <a:xfrm>
            <a:off x="6172200" y="1681163"/>
            <a:ext cx="5183188" cy="517751"/>
          </a:xfrm>
        </p:spPr>
        <p:txBody>
          <a:bodyPr>
            <a:normAutofit/>
          </a:bodyPr>
          <a:lstStyle/>
          <a:p>
            <a:pPr algn="ctr"/>
            <a:r>
              <a:rPr lang="en-US" sz="2800" b="0" dirty="0">
                <a:latin typeface="Sanskrit Text" panose="02020503050405020304" pitchFamily="18" charset="0"/>
                <a:cs typeface="Sanskrit Text" panose="02020503050405020304" pitchFamily="18" charset="0"/>
              </a:rPr>
              <a:t>Kasilof River</a:t>
            </a:r>
          </a:p>
        </p:txBody>
      </p:sp>
      <p:pic>
        <p:nvPicPr>
          <p:cNvPr id="6" name="Content Placeholder 5" descr="Kasilof River.jpg"/>
          <p:cNvPicPr>
            <a:picLocks noGrp="1" noChangeAspect="1"/>
          </p:cNvPicPr>
          <p:nvPr>
            <p:ph sz="quarter" idx="4"/>
          </p:nvPr>
        </p:nvPicPr>
        <p:blipFill>
          <a:blip r:embed="rId3" cstate="print"/>
          <a:stretch>
            <a:fillRect/>
          </a:stretch>
        </p:blipFill>
        <p:spPr>
          <a:xfrm>
            <a:off x="5934969" y="2379064"/>
            <a:ext cx="5615119" cy="3566160"/>
          </a:xfrm>
          <a:prstGeom prst="rect">
            <a:avLst/>
          </a:prstGeom>
        </p:spPr>
      </p:pic>
    </p:spTree>
    <p:extLst>
      <p:ext uri="{BB962C8B-B14F-4D97-AF65-F5344CB8AC3E}">
        <p14:creationId xmlns:p14="http://schemas.microsoft.com/office/powerpoint/2010/main" val="36177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11425"/>
            <a:ext cx="10515600" cy="1034604"/>
          </a:xfrm>
        </p:spPr>
        <p:txBody>
          <a:bodyPr>
            <a:normAutofit/>
          </a:bodyPr>
          <a:lstStyle/>
          <a:p>
            <a:pPr algn="ctr"/>
            <a:r>
              <a:rPr lang="en-US" sz="3600" b="1" dirty="0">
                <a:latin typeface="Sanskrit Text" panose="02020503050405020304" pitchFamily="18" charset="0"/>
                <a:cs typeface="Sanskrit Text" panose="02020503050405020304" pitchFamily="18" charset="0"/>
              </a:rPr>
              <a:t>ebird Hotspots for Western Sandpipers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307" y="1691695"/>
            <a:ext cx="8453840" cy="4754880"/>
          </a:xfrm>
        </p:spPr>
      </p:pic>
    </p:spTree>
    <p:extLst>
      <p:ext uri="{BB962C8B-B14F-4D97-AF65-F5344CB8AC3E}">
        <p14:creationId xmlns:p14="http://schemas.microsoft.com/office/powerpoint/2010/main" val="284444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bwMode="auto">
          <a:xfrm>
            <a:off x="838200" y="14520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0" marR="0" algn="ctr" eaLnBrk="0" fontAlgn="base" hangingPunct="0">
              <a:spcBef>
                <a:spcPts val="0"/>
              </a:spcBef>
              <a:spcAft>
                <a:spcPts val="0"/>
              </a:spcAft>
            </a:pPr>
            <a:r>
              <a:rPr lang="en-US" sz="3200" b="1" dirty="0">
                <a:effectLst/>
                <a:latin typeface="Sanskrit Text" panose="02020503050405020304" pitchFamily="18" charset="0"/>
                <a:ea typeface="Times New Roman" panose="02020603050405020304" pitchFamily="18" charset="0"/>
                <a:cs typeface="Sanskrit Text" panose="02020503050405020304" pitchFamily="18" charset="0"/>
              </a:rPr>
              <a:t>Kachemak Bay Shorebird Monitoring Project Protocol</a:t>
            </a:r>
            <a:endParaRPr lang="en-US" sz="3200" dirty="0">
              <a:effectLst/>
              <a:latin typeface="Sanskrit Text" panose="02020503050405020304" pitchFamily="18" charset="0"/>
              <a:ea typeface="Times New Roman" panose="02020603050405020304" pitchFamily="18" charset="0"/>
              <a:cs typeface="Sanskrit Text" panose="02020503050405020304" pitchFamily="18" charset="0"/>
            </a:endParaRPr>
          </a:p>
        </p:txBody>
      </p:sp>
      <p:sp>
        <p:nvSpPr>
          <p:cNvPr id="3" name="Content Placeholder 2"/>
          <p:cNvSpPr>
            <a:spLocks noGrp="1" noChangeAspect="1"/>
          </p:cNvSpPr>
          <p:nvPr>
            <p:ph idx="1"/>
          </p:nvPr>
        </p:nvSpPr>
        <p:spPr>
          <a:xfrm>
            <a:off x="838200" y="1470769"/>
            <a:ext cx="10789920" cy="4464852"/>
          </a:xfrm>
        </p:spPr>
        <p:txBody>
          <a:bodyPr>
            <a:normAutofit fontScale="25000" lnSpcReduction="20000"/>
          </a:bodyPr>
          <a:lstStyle/>
          <a:p>
            <a:pPr marL="0" indent="0" eaLnBrk="0" fontAlgn="base" hangingPunct="0">
              <a:buNone/>
            </a:pPr>
            <a:r>
              <a:rPr lang="en-US" sz="11200" b="1" dirty="0">
                <a:latin typeface="Sanskrit Text" panose="02020503050405020304" pitchFamily="18" charset="0"/>
                <a:cs typeface="Sanskrit Text" panose="02020503050405020304" pitchFamily="18" charset="0"/>
              </a:rPr>
              <a:t>Modified version of International Shorebird Survey (ISS) protocol.</a:t>
            </a:r>
          </a:p>
          <a:p>
            <a:pPr marL="0" indent="0" eaLnBrk="0" fontAlgn="base" hangingPunct="0">
              <a:buNone/>
            </a:pPr>
            <a:endParaRPr lang="en-US" dirty="0">
              <a:latin typeface="Sanskrit Text" panose="02020503050405020304" pitchFamily="18" charset="0"/>
              <a:cs typeface="Sanskrit Text" panose="02020503050405020304" pitchFamily="18" charset="0"/>
            </a:endParaRPr>
          </a:p>
          <a:p>
            <a:pPr marL="0" indent="0" eaLnBrk="0" fontAlgn="base" hangingPunct="0">
              <a:buNone/>
            </a:pPr>
            <a:r>
              <a:rPr lang="en-US" sz="9600" dirty="0">
                <a:latin typeface="Sanskrit Text" panose="02020503050405020304" pitchFamily="18" charset="0"/>
                <a:cs typeface="Sanskrit Text" panose="02020503050405020304" pitchFamily="18" charset="0"/>
              </a:rPr>
              <a:t>1.  ISS protocol states that monitoring frequency should be every 10 days. </a:t>
            </a:r>
          </a:p>
          <a:p>
            <a:pPr marL="0" indent="0" eaLnBrk="0" fontAlgn="base" hangingPunct="0">
              <a:buNone/>
            </a:pPr>
            <a:r>
              <a:rPr lang="en-US" sz="9600" dirty="0">
                <a:latin typeface="Sanskrit Text" panose="02020503050405020304" pitchFamily="18" charset="0"/>
                <a:cs typeface="Sanskrit Text" panose="02020503050405020304" pitchFamily="18" charset="0"/>
              </a:rPr>
              <a:t>Because stopovers in Alaska are much shorter, we monitor every 5 days </a:t>
            </a:r>
          </a:p>
          <a:p>
            <a:pPr marL="0" indent="0" eaLnBrk="0" fontAlgn="base" hangingPunct="0">
              <a:buNone/>
            </a:pPr>
            <a:r>
              <a:rPr lang="en-US" sz="9600" dirty="0">
                <a:latin typeface="Sanskrit Text" panose="02020503050405020304" pitchFamily="18" charset="0"/>
                <a:cs typeface="Sanskrit Text" panose="02020503050405020304" pitchFamily="18" charset="0"/>
              </a:rPr>
              <a:t>from mid-April to late May, bracketing the spring migration.</a:t>
            </a:r>
          </a:p>
          <a:p>
            <a:pPr marL="0" indent="0" eaLnBrk="0" fontAlgn="base" hangingPunct="0">
              <a:buNone/>
            </a:pPr>
            <a:r>
              <a:rPr lang="en-US" sz="9600" dirty="0">
                <a:latin typeface="Sanskrit Text" panose="02020503050405020304" pitchFamily="18" charset="0"/>
                <a:cs typeface="Sanskrit Text" panose="02020503050405020304" pitchFamily="18" charset="0"/>
              </a:rPr>
              <a:t> </a:t>
            </a:r>
          </a:p>
          <a:p>
            <a:pPr marL="0" indent="0" eaLnBrk="0" fontAlgn="base" hangingPunct="0">
              <a:buNone/>
            </a:pPr>
            <a:r>
              <a:rPr lang="en-US" sz="9600" dirty="0">
                <a:latin typeface="Sanskrit Text" panose="02020503050405020304" pitchFamily="18" charset="0"/>
                <a:cs typeface="Sanskrit Text" panose="02020503050405020304" pitchFamily="18" charset="0"/>
              </a:rPr>
              <a:t>2.  A team rather than an individual effort.  Monitoring is done</a:t>
            </a:r>
          </a:p>
          <a:p>
            <a:pPr marL="0" indent="0" eaLnBrk="0" fontAlgn="base" hangingPunct="0">
              <a:buNone/>
            </a:pPr>
            <a:r>
              <a:rPr lang="en-US" sz="9600" dirty="0">
                <a:latin typeface="Sanskrit Text" panose="02020503050405020304" pitchFamily="18" charset="0"/>
                <a:cs typeface="Sanskrit Text" panose="02020503050405020304" pitchFamily="18" charset="0"/>
              </a:rPr>
              <a:t> simultaneously to;</a:t>
            </a:r>
          </a:p>
          <a:p>
            <a:pPr lvl="1" eaLnBrk="0" fontAlgn="base" hangingPunct="0">
              <a:buFont typeface="Wingdings" panose="05000000000000000000" pitchFamily="2" charset="2"/>
              <a:buChar char="ü"/>
            </a:pPr>
            <a:endParaRPr lang="en-US" sz="9600" dirty="0">
              <a:latin typeface="Sanskrit Text" panose="02020503050405020304" pitchFamily="18" charset="0"/>
              <a:cs typeface="Sanskrit Text" panose="02020503050405020304" pitchFamily="18" charset="0"/>
            </a:endParaRPr>
          </a:p>
          <a:p>
            <a:pPr lvl="1" eaLnBrk="0" fontAlgn="base" hangingPunct="0">
              <a:buFont typeface="Wingdings" panose="05000000000000000000" pitchFamily="2" charset="2"/>
              <a:buChar char="ü"/>
            </a:pPr>
            <a:r>
              <a:rPr lang="en-US" sz="9600" dirty="0">
                <a:latin typeface="Sanskrit Text" panose="02020503050405020304" pitchFamily="18" charset="0"/>
                <a:cs typeface="Sanskrit Text" panose="02020503050405020304" pitchFamily="18" charset="0"/>
              </a:rPr>
              <a:t>Provide more complete coverage.</a:t>
            </a:r>
          </a:p>
          <a:p>
            <a:pPr lvl="1" eaLnBrk="0" fontAlgn="base" hangingPunct="0">
              <a:buFont typeface="Wingdings" panose="05000000000000000000" pitchFamily="2" charset="2"/>
              <a:buChar char="ü"/>
            </a:pPr>
            <a:endParaRPr lang="en-US" sz="9600" dirty="0">
              <a:latin typeface="Sanskrit Text" panose="02020503050405020304" pitchFamily="18" charset="0"/>
              <a:cs typeface="Sanskrit Text" panose="02020503050405020304" pitchFamily="18" charset="0"/>
            </a:endParaRPr>
          </a:p>
          <a:p>
            <a:pPr lvl="1" eaLnBrk="0" fontAlgn="base" hangingPunct="0">
              <a:buFont typeface="Wingdings" panose="05000000000000000000" pitchFamily="2" charset="2"/>
              <a:buChar char="ü"/>
            </a:pPr>
            <a:r>
              <a:rPr lang="en-US" sz="9600" dirty="0">
                <a:latin typeface="Sanskrit Text" panose="02020503050405020304" pitchFamily="18" charset="0"/>
                <a:cs typeface="Sanskrit Text" panose="02020503050405020304" pitchFamily="18" charset="0"/>
              </a:rPr>
              <a:t>Minimize double-counting.</a:t>
            </a:r>
          </a:p>
          <a:p>
            <a:pPr marL="0" lvl="0" indent="0" eaLnBrk="0" fontAlgn="base" hangingPunct="0">
              <a:buNone/>
            </a:pPr>
            <a:endParaRPr lang="en-US" sz="9600" dirty="0">
              <a:latin typeface="Sanskrit Text" panose="02020503050405020304" pitchFamily="18" charset="0"/>
              <a:cs typeface="Sanskrit Text" panose="02020503050405020304" pitchFamily="18" charset="0"/>
            </a:endParaRPr>
          </a:p>
          <a:p>
            <a:endParaRPr lang="en-US" dirty="0"/>
          </a:p>
        </p:txBody>
      </p:sp>
    </p:spTree>
    <p:extLst>
      <p:ext uri="{BB962C8B-B14F-4D97-AF65-F5344CB8AC3E}">
        <p14:creationId xmlns:p14="http://schemas.microsoft.com/office/powerpoint/2010/main" val="360177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900"/>
            <a:ext cx="10515600" cy="1063006"/>
          </a:xfrm>
        </p:spPr>
        <p:txBody>
          <a:bodyPr>
            <a:normAutofit fontScale="90000"/>
          </a:bodyPr>
          <a:lstStyle/>
          <a:p>
            <a:pPr algn="ctr"/>
            <a:r>
              <a:rPr lang="en-US" sz="3200" b="1" dirty="0">
                <a:latin typeface="Sanskrit Text" panose="02020503050405020304" pitchFamily="18" charset="0"/>
                <a:cs typeface="Sanskrit Text" panose="02020503050405020304" pitchFamily="18" charset="0"/>
              </a:rPr>
              <a:t>2022 Shorebird Monitoring Project Volunteers</a:t>
            </a:r>
            <a:br>
              <a:rPr lang="en-US" sz="3200" b="1" dirty="0">
                <a:latin typeface="Sanskrit Text" panose="02020503050405020304" pitchFamily="18" charset="0"/>
                <a:cs typeface="Sanskrit Text" panose="02020503050405020304" pitchFamily="18" charset="0"/>
              </a:rPr>
            </a:br>
            <a:r>
              <a:rPr lang="en-US" sz="2700" b="1" dirty="0">
                <a:latin typeface="Sanskrit Text" panose="02020503050405020304" pitchFamily="18" charset="0"/>
                <a:cs typeface="Sanskrit Text" panose="02020503050405020304" pitchFamily="18" charset="0"/>
              </a:rPr>
              <a:t>Total of 75 volunteers</a:t>
            </a:r>
            <a:br>
              <a:rPr lang="en-US" sz="2700" b="1" dirty="0">
                <a:latin typeface="Sanskrit Text" panose="02020503050405020304" pitchFamily="18" charset="0"/>
                <a:cs typeface="Sanskrit Text" panose="02020503050405020304" pitchFamily="18" charset="0"/>
              </a:rPr>
            </a:br>
            <a:endParaRPr lang="en-US" sz="2700" b="1" dirty="0">
              <a:latin typeface="Sanskrit Text" panose="02020503050405020304" pitchFamily="18" charset="0"/>
              <a:cs typeface="Sanskrit Text" panose="02020503050405020304" pitchFamily="18" charset="0"/>
            </a:endParaRPr>
          </a:p>
        </p:txBody>
      </p:sp>
      <p:pic>
        <p:nvPicPr>
          <p:cNvPr id="6" name="Content Placeholder 5">
            <a:extLst>
              <a:ext uri="{FF2B5EF4-FFF2-40B4-BE49-F238E27FC236}">
                <a16:creationId xmlns:a16="http://schemas.microsoft.com/office/drawing/2014/main" id="{B4C45115-A922-0CFE-326E-6C4EC7B82A50}"/>
              </a:ext>
            </a:extLst>
          </p:cNvPr>
          <p:cNvPicPr>
            <a:picLocks noGrp="1" noChangeAspect="1"/>
          </p:cNvPicPr>
          <p:nvPr>
            <p:ph idx="1"/>
          </p:nvPr>
        </p:nvPicPr>
        <p:blipFill>
          <a:blip r:embed="rId2"/>
          <a:stretch>
            <a:fillRect/>
          </a:stretch>
        </p:blipFill>
        <p:spPr>
          <a:xfrm>
            <a:off x="4529470" y="890813"/>
            <a:ext cx="3402187" cy="5694039"/>
          </a:xfrm>
          <a:prstGeom prst="rect">
            <a:avLst/>
          </a:prstGeom>
        </p:spPr>
      </p:pic>
    </p:spTree>
    <p:extLst>
      <p:ext uri="{BB962C8B-B14F-4D97-AF65-F5344CB8AC3E}">
        <p14:creationId xmlns:p14="http://schemas.microsoft.com/office/powerpoint/2010/main" val="347836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bwMode="auto">
          <a:xfrm>
            <a:off x="838200" y="14520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0" marR="0" algn="ctr" eaLnBrk="0" fontAlgn="base" hangingPunct="0">
              <a:spcBef>
                <a:spcPts val="0"/>
              </a:spcBef>
              <a:spcAft>
                <a:spcPts val="0"/>
              </a:spcAft>
            </a:pPr>
            <a:r>
              <a:rPr lang="en-US" sz="3200" b="1" dirty="0">
                <a:effectLst/>
                <a:latin typeface="Sanskrit Text" panose="02020503050405020304" pitchFamily="18" charset="0"/>
                <a:ea typeface="Times New Roman" panose="02020603050405020304" pitchFamily="18" charset="0"/>
                <a:cs typeface="Sanskrit Text" panose="02020503050405020304" pitchFamily="18" charset="0"/>
              </a:rPr>
              <a:t>Kachemak Bay Shorebird Monitoring Project Protocol</a:t>
            </a:r>
            <a:endParaRPr lang="en-US" sz="3200" dirty="0">
              <a:effectLst/>
              <a:latin typeface="Sanskrit Text" panose="02020503050405020304" pitchFamily="18" charset="0"/>
              <a:ea typeface="Times New Roman" panose="02020603050405020304" pitchFamily="18" charset="0"/>
              <a:cs typeface="Sanskrit Text" panose="02020503050405020304" pitchFamily="18" charset="0"/>
            </a:endParaRPr>
          </a:p>
        </p:txBody>
      </p:sp>
      <p:sp>
        <p:nvSpPr>
          <p:cNvPr id="3" name="Content Placeholder 2"/>
          <p:cNvSpPr>
            <a:spLocks noGrp="1" noChangeAspect="1"/>
          </p:cNvSpPr>
          <p:nvPr>
            <p:ph idx="1"/>
          </p:nvPr>
        </p:nvSpPr>
        <p:spPr>
          <a:xfrm>
            <a:off x="838200" y="1470769"/>
            <a:ext cx="10789920" cy="4464852"/>
          </a:xfrm>
        </p:spPr>
        <p:txBody>
          <a:bodyPr>
            <a:normAutofit fontScale="25000" lnSpcReduction="20000"/>
          </a:bodyPr>
          <a:lstStyle/>
          <a:p>
            <a:pPr marL="0" indent="0" eaLnBrk="0" fontAlgn="base" hangingPunct="0">
              <a:buNone/>
            </a:pPr>
            <a:r>
              <a:rPr lang="en-US" sz="11200" b="1" dirty="0">
                <a:latin typeface="Sanskrit Text" panose="02020503050405020304" pitchFamily="18" charset="0"/>
                <a:cs typeface="Sanskrit Text" panose="02020503050405020304" pitchFamily="18" charset="0"/>
              </a:rPr>
              <a:t>Modified version of International Shorebird Survey (ISS) protocol.</a:t>
            </a:r>
          </a:p>
          <a:p>
            <a:pPr marL="0" indent="0" eaLnBrk="0" fontAlgn="base" hangingPunct="0">
              <a:buNone/>
            </a:pPr>
            <a:endParaRPr lang="en-US" dirty="0">
              <a:latin typeface="Sanskrit Text" panose="02020503050405020304" pitchFamily="18" charset="0"/>
              <a:cs typeface="Sanskrit Text" panose="02020503050405020304" pitchFamily="18" charset="0"/>
            </a:endParaRPr>
          </a:p>
          <a:p>
            <a:pPr marL="0" indent="0" eaLnBrk="0" fontAlgn="base" hangingPunct="0">
              <a:buNone/>
            </a:pPr>
            <a:r>
              <a:rPr lang="en-US" sz="9600" dirty="0">
                <a:latin typeface="Sanskrit Text" panose="02020503050405020304" pitchFamily="18" charset="0"/>
                <a:cs typeface="Sanskrit Text" panose="02020503050405020304" pitchFamily="18" charset="0"/>
              </a:rPr>
              <a:t>1.  ISS protocol states that monitoring frequency should be every 10 days.  Because stopovers in Alaska are much shorter, we monitor every 5 days from mid-April to late May, bracketing the spring migration.</a:t>
            </a:r>
          </a:p>
          <a:p>
            <a:pPr marL="0" indent="0" eaLnBrk="0" fontAlgn="base" hangingPunct="0">
              <a:buNone/>
            </a:pPr>
            <a:r>
              <a:rPr lang="en-US" sz="9600" dirty="0">
                <a:latin typeface="Sanskrit Text" panose="02020503050405020304" pitchFamily="18" charset="0"/>
                <a:cs typeface="Sanskrit Text" panose="02020503050405020304" pitchFamily="18" charset="0"/>
              </a:rPr>
              <a:t> </a:t>
            </a:r>
          </a:p>
          <a:p>
            <a:pPr marL="0" indent="0" eaLnBrk="0" fontAlgn="base" hangingPunct="0">
              <a:buNone/>
            </a:pPr>
            <a:r>
              <a:rPr lang="en-US" sz="9600" dirty="0">
                <a:latin typeface="Sanskrit Text" panose="02020503050405020304" pitchFamily="18" charset="0"/>
                <a:cs typeface="Sanskrit Text" panose="02020503050405020304" pitchFamily="18" charset="0"/>
              </a:rPr>
              <a:t>2.  A team rather than an individual effort.  Monitoring is done simultaneously to;</a:t>
            </a:r>
          </a:p>
          <a:p>
            <a:pPr lvl="1" eaLnBrk="0" fontAlgn="base" hangingPunct="0">
              <a:buFont typeface="Wingdings" panose="05000000000000000000" pitchFamily="2" charset="2"/>
              <a:buChar char="ü"/>
            </a:pPr>
            <a:r>
              <a:rPr lang="en-US" sz="9600" dirty="0">
                <a:latin typeface="Sanskrit Text" panose="02020503050405020304" pitchFamily="18" charset="0"/>
                <a:cs typeface="Sanskrit Text" panose="02020503050405020304" pitchFamily="18" charset="0"/>
              </a:rPr>
              <a:t>Provide more complete coverage.</a:t>
            </a:r>
          </a:p>
          <a:p>
            <a:pPr lvl="1" eaLnBrk="0" fontAlgn="base" hangingPunct="0">
              <a:buFont typeface="Wingdings" panose="05000000000000000000" pitchFamily="2" charset="2"/>
              <a:buChar char="ü"/>
            </a:pPr>
            <a:r>
              <a:rPr lang="en-US" sz="9600" dirty="0">
                <a:latin typeface="Sanskrit Text" panose="02020503050405020304" pitchFamily="18" charset="0"/>
                <a:cs typeface="Sanskrit Text" panose="02020503050405020304" pitchFamily="18" charset="0"/>
              </a:rPr>
              <a:t>Minimize duplication.</a:t>
            </a:r>
          </a:p>
          <a:p>
            <a:pPr marL="0" lvl="0" indent="0" eaLnBrk="0" fontAlgn="base" hangingPunct="0">
              <a:buNone/>
            </a:pPr>
            <a:endParaRPr lang="en-US" sz="9600" dirty="0">
              <a:latin typeface="Sanskrit Text" panose="02020503050405020304" pitchFamily="18" charset="0"/>
              <a:cs typeface="Sanskrit Text" panose="02020503050405020304" pitchFamily="18" charset="0"/>
            </a:endParaRPr>
          </a:p>
          <a:p>
            <a:pPr marL="0" indent="0" eaLnBrk="0" fontAlgn="base" hangingPunct="0">
              <a:buNone/>
            </a:pPr>
            <a:r>
              <a:rPr lang="en-US" sz="9600" dirty="0">
                <a:latin typeface="Sanskrit Text" panose="02020503050405020304" pitchFamily="18" charset="0"/>
                <a:cs typeface="Sanskrit Text" panose="02020503050405020304" pitchFamily="18" charset="0"/>
              </a:rPr>
              <a:t>3.  Monitoring times are based on;</a:t>
            </a:r>
          </a:p>
          <a:p>
            <a:pPr lvl="1" eaLnBrk="0" fontAlgn="base" hangingPunct="0">
              <a:buFont typeface="Wingdings" panose="05000000000000000000" pitchFamily="2" charset="2"/>
              <a:buChar char="ü"/>
            </a:pPr>
            <a:r>
              <a:rPr lang="en-US" sz="9600" dirty="0">
                <a:latin typeface="Sanskrit Text" panose="02020503050405020304" pitchFamily="18" charset="0"/>
                <a:cs typeface="Sanskrit Text" panose="02020503050405020304" pitchFamily="18" charset="0"/>
              </a:rPr>
              <a:t>Optimal observation conditions.</a:t>
            </a:r>
          </a:p>
          <a:p>
            <a:pPr lvl="1" eaLnBrk="0" fontAlgn="base" hangingPunct="0">
              <a:buFont typeface="Wingdings" panose="05000000000000000000" pitchFamily="2" charset="2"/>
              <a:buChar char="ü"/>
            </a:pPr>
            <a:r>
              <a:rPr lang="en-US" sz="9600" dirty="0">
                <a:latin typeface="Sanskrit Text" panose="02020503050405020304" pitchFamily="18" charset="0"/>
                <a:cs typeface="Sanskrit Text" panose="02020503050405020304" pitchFamily="18" charset="0"/>
              </a:rPr>
              <a:t>Consistency with tides.</a:t>
            </a:r>
          </a:p>
          <a:p>
            <a:endParaRPr lang="en-US" dirty="0"/>
          </a:p>
        </p:txBody>
      </p:sp>
    </p:spTree>
    <p:extLst>
      <p:ext uri="{BB962C8B-B14F-4D97-AF65-F5344CB8AC3E}">
        <p14:creationId xmlns:p14="http://schemas.microsoft.com/office/powerpoint/2010/main" val="313048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7151" y="148031"/>
            <a:ext cx="10515600" cy="1325563"/>
          </a:xfrm>
        </p:spPr>
        <p:txBody>
          <a:bodyPr>
            <a:normAutofit/>
          </a:bodyPr>
          <a:lstStyle/>
          <a:p>
            <a:pPr algn="ctr"/>
            <a:r>
              <a:rPr lang="en-US" sz="3200" b="1" dirty="0">
                <a:latin typeface="Sanskrit Text" panose="02020503050405020304" pitchFamily="18" charset="0"/>
                <a:cs typeface="Sanskrit Text" panose="02020503050405020304" pitchFamily="18" charset="0"/>
              </a:rPr>
              <a:t>Optimal Monitoring Time</a:t>
            </a:r>
            <a:br>
              <a:rPr lang="en-US" sz="3200" b="1" dirty="0">
                <a:latin typeface="Sanskrit Text" panose="02020503050405020304" pitchFamily="18" charset="0"/>
                <a:cs typeface="Sanskrit Text" panose="02020503050405020304" pitchFamily="18" charset="0"/>
              </a:rPr>
            </a:br>
            <a:br>
              <a:rPr lang="en-US" sz="3200" b="1" dirty="0">
                <a:latin typeface="Sanskrit Text" panose="02020503050405020304" pitchFamily="18" charset="0"/>
                <a:cs typeface="Sanskrit Text" panose="02020503050405020304" pitchFamily="18" charset="0"/>
              </a:rPr>
            </a:br>
            <a:r>
              <a:rPr lang="en-US" sz="2200" b="1" dirty="0">
                <a:latin typeface="Sanskrit Text" panose="02020503050405020304" pitchFamily="18" charset="0"/>
                <a:cs typeface="Sanskrit Text" panose="02020503050405020304" pitchFamily="18" charset="0"/>
              </a:rPr>
              <a:t>Tidal Range for April and May 2023 is from a low of -4.1’ to a high of 21.1’. </a:t>
            </a:r>
          </a:p>
        </p:txBody>
      </p:sp>
      <p:sp>
        <p:nvSpPr>
          <p:cNvPr id="2" name="Text Placeholder 1"/>
          <p:cNvSpPr>
            <a:spLocks noGrp="1"/>
          </p:cNvSpPr>
          <p:nvPr>
            <p:ph type="body" idx="1"/>
          </p:nvPr>
        </p:nvSpPr>
        <p:spPr>
          <a:xfrm>
            <a:off x="218093" y="1583264"/>
            <a:ext cx="5858314" cy="823912"/>
          </a:xfrm>
        </p:spPr>
        <p:txBody>
          <a:bodyPr/>
          <a:lstStyle/>
          <a:p>
            <a:pPr algn="ctr"/>
            <a:r>
              <a:rPr lang="en-US" b="0" dirty="0">
                <a:latin typeface="Sanskrit Text" panose="02020503050405020304" pitchFamily="18" charset="0"/>
                <a:cs typeface="Sanskrit Text" panose="02020503050405020304" pitchFamily="18" charset="0"/>
              </a:rPr>
              <a:t>Western Sandpipers Roosting at High Tide</a:t>
            </a:r>
          </a:p>
        </p:txBody>
      </p:sp>
      <p:sp>
        <p:nvSpPr>
          <p:cNvPr id="3" name="Text Placeholder 2"/>
          <p:cNvSpPr>
            <a:spLocks noGrp="1"/>
          </p:cNvSpPr>
          <p:nvPr>
            <p:ph type="body" sz="quarter" idx="3"/>
          </p:nvPr>
        </p:nvSpPr>
        <p:spPr>
          <a:xfrm>
            <a:off x="6430571" y="1260287"/>
            <a:ext cx="5183188" cy="823912"/>
          </a:xfrm>
        </p:spPr>
        <p:txBody>
          <a:bodyPr/>
          <a:lstStyle/>
          <a:p>
            <a:pPr algn="ctr"/>
            <a:r>
              <a:rPr lang="en-US" b="0" dirty="0">
                <a:latin typeface="Sanskrit Text" panose="02020503050405020304" pitchFamily="18" charset="0"/>
                <a:cs typeface="Sanskrit Text" panose="02020503050405020304" pitchFamily="18" charset="0"/>
              </a:rPr>
              <a:t>Mud Bay at a 15.0 Foot Tide</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36637" y="2411835"/>
            <a:ext cx="5858314" cy="3657600"/>
          </a:xfrm>
        </p:spPr>
      </p:pic>
      <p:pic>
        <p:nvPicPr>
          <p:cNvPr id="8"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467622" y="2316143"/>
            <a:ext cx="5487741" cy="3657600"/>
          </a:xfrm>
        </p:spPr>
      </p:pic>
    </p:spTree>
    <p:extLst>
      <p:ext uri="{BB962C8B-B14F-4D97-AF65-F5344CB8AC3E}">
        <p14:creationId xmlns:p14="http://schemas.microsoft.com/office/powerpoint/2010/main" val="129406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3200" b="1" dirty="0">
                <a:latin typeface="Sanskrit Text" panose="02020503050405020304" pitchFamily="18" charset="0"/>
                <a:cs typeface="Sanskrit Text" panose="02020503050405020304" pitchFamily="18" charset="0"/>
              </a:rPr>
              <a:t>2023 Homer Spit and Anchor River </a:t>
            </a:r>
            <a:br>
              <a:rPr lang="en-US" sz="3200" b="1" dirty="0">
                <a:latin typeface="Sanskrit Text" panose="02020503050405020304" pitchFamily="18" charset="0"/>
                <a:cs typeface="Sanskrit Text" panose="02020503050405020304" pitchFamily="18" charset="0"/>
              </a:rPr>
            </a:br>
            <a:r>
              <a:rPr lang="en-US" sz="3200" b="1" dirty="0">
                <a:latin typeface="Sanskrit Text" panose="02020503050405020304" pitchFamily="18" charset="0"/>
                <a:cs typeface="Sanskrit Text" panose="02020503050405020304" pitchFamily="18" charset="0"/>
              </a:rPr>
              <a:t>Monitoring Times and Tides</a:t>
            </a:r>
          </a:p>
        </p:txBody>
      </p:sp>
      <p:pic>
        <p:nvPicPr>
          <p:cNvPr id="2" name="Picture 1"/>
          <p:cNvPicPr>
            <a:picLocks noChangeAspect="1"/>
          </p:cNvPicPr>
          <p:nvPr/>
        </p:nvPicPr>
        <p:blipFill>
          <a:blip r:embed="rId2"/>
          <a:stretch>
            <a:fillRect/>
          </a:stretch>
        </p:blipFill>
        <p:spPr>
          <a:xfrm>
            <a:off x="1966077" y="5654108"/>
            <a:ext cx="5944854" cy="526898"/>
          </a:xfrm>
          <a:prstGeom prst="rect">
            <a:avLst/>
          </a:prstGeom>
        </p:spPr>
      </p:pic>
      <p:pic>
        <p:nvPicPr>
          <p:cNvPr id="5" name="Content Placeholder 4">
            <a:extLst>
              <a:ext uri="{FF2B5EF4-FFF2-40B4-BE49-F238E27FC236}">
                <a16:creationId xmlns:a16="http://schemas.microsoft.com/office/drawing/2014/main" id="{F42E44D0-B092-D2ED-6120-20495300362C}"/>
              </a:ext>
            </a:extLst>
          </p:cNvPr>
          <p:cNvPicPr>
            <a:picLocks noGrp="1" noChangeAspect="1"/>
          </p:cNvPicPr>
          <p:nvPr>
            <p:ph idx="1"/>
          </p:nvPr>
        </p:nvPicPr>
        <p:blipFill>
          <a:blip r:embed="rId3"/>
          <a:stretch>
            <a:fillRect/>
          </a:stretch>
        </p:blipFill>
        <p:spPr>
          <a:xfrm>
            <a:off x="1809563" y="1571058"/>
            <a:ext cx="8846820" cy="3931920"/>
          </a:xfrm>
          <a:prstGeom prst="rect">
            <a:avLst/>
          </a:prstGeom>
        </p:spPr>
      </p:pic>
    </p:spTree>
    <p:extLst>
      <p:ext uri="{BB962C8B-B14F-4D97-AF65-F5344CB8AC3E}">
        <p14:creationId xmlns:p14="http://schemas.microsoft.com/office/powerpoint/2010/main" val="1235524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04776"/>
            <a:ext cx="10515600" cy="1241972"/>
          </a:xfrm>
        </p:spPr>
        <p:txBody>
          <a:bodyPr>
            <a:normAutofit/>
          </a:bodyPr>
          <a:lstStyle/>
          <a:p>
            <a:pPr algn="ctr"/>
            <a:r>
              <a:rPr lang="en-US" sz="3200" b="1" dirty="0">
                <a:latin typeface="Sanskrit Text" panose="02020503050405020304" pitchFamily="18" charset="0"/>
                <a:cs typeface="Sanskrit Text" panose="02020503050405020304" pitchFamily="18" charset="0"/>
              </a:rPr>
              <a:t>We Note Disturbances</a:t>
            </a:r>
          </a:p>
        </p:txBody>
      </p:sp>
      <p:sp>
        <p:nvSpPr>
          <p:cNvPr id="5" name="Text Placeholder 4"/>
          <p:cNvSpPr>
            <a:spLocks noGrp="1"/>
          </p:cNvSpPr>
          <p:nvPr>
            <p:ph type="body" idx="1"/>
          </p:nvPr>
        </p:nvSpPr>
        <p:spPr>
          <a:xfrm>
            <a:off x="674810" y="1346748"/>
            <a:ext cx="5157787" cy="599284"/>
          </a:xfrm>
        </p:spPr>
        <p:txBody>
          <a:bodyPr>
            <a:noAutofit/>
          </a:bodyPr>
          <a:lstStyle/>
          <a:p>
            <a:r>
              <a:rPr lang="en-US" b="0" dirty="0">
                <a:latin typeface="Sanskrit Text" panose="02020503050405020304" pitchFamily="18" charset="0"/>
                <a:cs typeface="Sanskrit Text" panose="02020503050405020304" pitchFamily="18" charset="0"/>
              </a:rPr>
              <a:t>Loose Dogs on Protected Beaches</a:t>
            </a: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9834" y="2170659"/>
            <a:ext cx="5487741" cy="3657600"/>
          </a:xfrm>
        </p:spPr>
      </p:pic>
      <p:sp>
        <p:nvSpPr>
          <p:cNvPr id="6" name="Text Placeholder 5"/>
          <p:cNvSpPr>
            <a:spLocks noGrp="1"/>
          </p:cNvSpPr>
          <p:nvPr>
            <p:ph type="body" sz="quarter" idx="3"/>
          </p:nvPr>
        </p:nvSpPr>
        <p:spPr>
          <a:xfrm>
            <a:off x="6331684" y="1269207"/>
            <a:ext cx="5142398" cy="901452"/>
          </a:xfrm>
        </p:spPr>
        <p:txBody>
          <a:bodyPr>
            <a:normAutofit fontScale="40000" lnSpcReduction="20000"/>
          </a:bodyPr>
          <a:lstStyle/>
          <a:p>
            <a:endParaRPr lang="en-US" b="0" dirty="0"/>
          </a:p>
          <a:p>
            <a:endParaRPr lang="en-US" b="0" dirty="0"/>
          </a:p>
          <a:p>
            <a:r>
              <a:rPr lang="en-US" sz="5900" b="0" dirty="0">
                <a:latin typeface="Sanskrit Text" panose="02020503050405020304" pitchFamily="18" charset="0"/>
                <a:cs typeface="Sanskrit Text" panose="02020503050405020304" pitchFamily="18" charset="0"/>
              </a:rPr>
              <a:t>Illegal Use of Off-Road Vehicles</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490" y="2170659"/>
            <a:ext cx="5491902" cy="3657600"/>
          </a:xfrm>
          <a:prstGeom prst="rect">
            <a:avLst/>
          </a:prstGeom>
        </p:spPr>
      </p:pic>
    </p:spTree>
    <p:extLst>
      <p:ext uri="{BB962C8B-B14F-4D97-AF65-F5344CB8AC3E}">
        <p14:creationId xmlns:p14="http://schemas.microsoft.com/office/powerpoint/2010/main" val="1454258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and person taking a picture in front of a mountain range&#10;&#10;Description automatically generated with low confidence">
            <a:extLst>
              <a:ext uri="{FF2B5EF4-FFF2-40B4-BE49-F238E27FC236}">
                <a16:creationId xmlns:a16="http://schemas.microsoft.com/office/drawing/2014/main" id="{8539144E-1BD5-2ACE-16BE-0FEF7C0A37CC}"/>
              </a:ext>
            </a:extLst>
          </p:cNvPr>
          <p:cNvPicPr>
            <a:picLocks noChangeAspect="1"/>
          </p:cNvPicPr>
          <p:nvPr/>
        </p:nvPicPr>
        <p:blipFill rotWithShape="1">
          <a:blip r:embed="rId3"/>
          <a:srcRect t="32445"/>
          <a:stretch/>
        </p:blipFill>
        <p:spPr>
          <a:xfrm>
            <a:off x="2862949" y="3274828"/>
            <a:ext cx="6087681" cy="3423686"/>
          </a:xfrm>
          <a:prstGeom prst="rect">
            <a:avLst/>
          </a:prstGeom>
        </p:spPr>
      </p:pic>
      <p:sp>
        <p:nvSpPr>
          <p:cNvPr id="2" name="Title 1">
            <a:extLst>
              <a:ext uri="{FF2B5EF4-FFF2-40B4-BE49-F238E27FC236}">
                <a16:creationId xmlns:a16="http://schemas.microsoft.com/office/drawing/2014/main" id="{692360DA-0EA7-32D6-C900-0E9C6584DF5A}"/>
              </a:ext>
            </a:extLst>
          </p:cNvPr>
          <p:cNvSpPr>
            <a:spLocks noGrp="1"/>
          </p:cNvSpPr>
          <p:nvPr>
            <p:ph type="title"/>
          </p:nvPr>
        </p:nvSpPr>
        <p:spPr>
          <a:xfrm>
            <a:off x="467833" y="726632"/>
            <a:ext cx="11568223" cy="2303647"/>
          </a:xfrm>
        </p:spPr>
        <p:txBody>
          <a:bodyPr>
            <a:noAutofit/>
          </a:bodyPr>
          <a:lstStyle/>
          <a:p>
            <a:r>
              <a:rPr lang="en-US" sz="2400" dirty="0">
                <a:effectLst/>
                <a:latin typeface="Sanskrit Text" panose="02020503050405020304" pitchFamily="18" charset="0"/>
                <a:ea typeface="Calibri" panose="020F0502020204030204" pitchFamily="34" charset="0"/>
                <a:cs typeface="Sanskrit Text" panose="02020503050405020304" pitchFamily="18" charset="0"/>
              </a:rPr>
              <a:t>Below dramatic peaks and jagged cliffs, a complex area of spits, tidal flats, sandy beaches, and rocky shores supports an abundance and diversity of wildlife, including 36 species of shorebirds.  These shorebirds have long been part of the Kachemak Bay story…In 1996 Kachemak Bay was designated a WHSRN site, formalizing its identification as one of the most important sites for migrating shorebirds in Alaska…Since then, Kachemak Bay Birders have submitted 13 years’ worth of data for one of the most important shorebird staging sites in Alaska… making it one of the most well-covered sites in the hemisphere for ISS.  </a:t>
            </a:r>
            <a:r>
              <a:rPr lang="en-US" sz="2400" i="1" dirty="0">
                <a:effectLst/>
                <a:latin typeface="Sanskrit Text" panose="02020503050405020304" pitchFamily="18" charset="0"/>
                <a:ea typeface="Calibri" panose="020F0502020204030204" pitchFamily="34" charset="0"/>
                <a:cs typeface="Sanskrit Text" panose="02020503050405020304" pitchFamily="18" charset="0"/>
              </a:rPr>
              <a:t>International Shorebird Survey Newsletter, Sept. 2021. </a:t>
            </a: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400" dirty="0"/>
          </a:p>
        </p:txBody>
      </p:sp>
    </p:spTree>
    <p:extLst>
      <p:ext uri="{BB962C8B-B14F-4D97-AF65-F5344CB8AC3E}">
        <p14:creationId xmlns:p14="http://schemas.microsoft.com/office/powerpoint/2010/main" val="1454014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0B93-0C07-E98F-E5F1-8BE45DFEE35D}"/>
              </a:ext>
            </a:extLst>
          </p:cNvPr>
          <p:cNvSpPr>
            <a:spLocks noGrp="1"/>
          </p:cNvSpPr>
          <p:nvPr>
            <p:ph type="title"/>
          </p:nvPr>
        </p:nvSpPr>
        <p:spPr>
          <a:xfrm>
            <a:off x="838200" y="255181"/>
            <a:ext cx="10515600" cy="754913"/>
          </a:xfrm>
        </p:spPr>
        <p:txBody>
          <a:bodyPr>
            <a:normAutofit/>
          </a:bodyPr>
          <a:lstStyle/>
          <a:p>
            <a:pPr algn="ctr"/>
            <a:r>
              <a:rPr lang="en-US" sz="3600" dirty="0">
                <a:latin typeface="Sanskrit Text" panose="02020503050405020304" pitchFamily="18" charset="0"/>
                <a:cs typeface="Sanskrit Text" panose="02020503050405020304" pitchFamily="18" charset="0"/>
              </a:rPr>
              <a:t>Observations reported via eBird</a:t>
            </a:r>
          </a:p>
        </p:txBody>
      </p:sp>
      <p:pic>
        <p:nvPicPr>
          <p:cNvPr id="3" name="Picture 2" descr="Graphical user interface, text, application&#10;&#10;Description automatically generated">
            <a:extLst>
              <a:ext uri="{FF2B5EF4-FFF2-40B4-BE49-F238E27FC236}">
                <a16:creationId xmlns:a16="http://schemas.microsoft.com/office/drawing/2014/main" id="{5F7D28D3-41A7-0CD5-C8A5-2F7DB595A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 y="1010094"/>
            <a:ext cx="9265920" cy="5212080"/>
          </a:xfrm>
          <a:prstGeom prst="rect">
            <a:avLst/>
          </a:prstGeom>
        </p:spPr>
      </p:pic>
    </p:spTree>
    <p:extLst>
      <p:ext uri="{BB962C8B-B14F-4D97-AF65-F5344CB8AC3E}">
        <p14:creationId xmlns:p14="http://schemas.microsoft.com/office/powerpoint/2010/main" val="453565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61D9E-B6D4-6A28-F502-E3533263425C}"/>
              </a:ext>
            </a:extLst>
          </p:cNvPr>
          <p:cNvPicPr>
            <a:picLocks noChangeAspect="1"/>
          </p:cNvPicPr>
          <p:nvPr/>
        </p:nvPicPr>
        <p:blipFill>
          <a:blip r:embed="rId2"/>
          <a:stretch>
            <a:fillRect/>
          </a:stretch>
        </p:blipFill>
        <p:spPr>
          <a:xfrm>
            <a:off x="2461648" y="228600"/>
            <a:ext cx="7268703" cy="6400800"/>
          </a:xfrm>
          <a:prstGeom prst="rect">
            <a:avLst/>
          </a:prstGeom>
        </p:spPr>
      </p:pic>
    </p:spTree>
    <p:extLst>
      <p:ext uri="{BB962C8B-B14F-4D97-AF65-F5344CB8AC3E}">
        <p14:creationId xmlns:p14="http://schemas.microsoft.com/office/powerpoint/2010/main" val="1484985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6398E-C539-0C13-8D5E-194B89222DF0}"/>
              </a:ext>
            </a:extLst>
          </p:cNvPr>
          <p:cNvPicPr>
            <a:picLocks noChangeAspect="1"/>
          </p:cNvPicPr>
          <p:nvPr/>
        </p:nvPicPr>
        <p:blipFill>
          <a:blip r:embed="rId2"/>
          <a:stretch>
            <a:fillRect/>
          </a:stretch>
        </p:blipFill>
        <p:spPr>
          <a:xfrm>
            <a:off x="2003765" y="2338735"/>
            <a:ext cx="8675360" cy="4121253"/>
          </a:xfrm>
          <a:prstGeom prst="rect">
            <a:avLst/>
          </a:prstGeom>
        </p:spPr>
      </p:pic>
      <p:pic>
        <p:nvPicPr>
          <p:cNvPr id="3" name="Picture 2">
            <a:extLst>
              <a:ext uri="{FF2B5EF4-FFF2-40B4-BE49-F238E27FC236}">
                <a16:creationId xmlns:a16="http://schemas.microsoft.com/office/drawing/2014/main" id="{E902C560-371B-9728-84F2-6CB870807364}"/>
              </a:ext>
            </a:extLst>
          </p:cNvPr>
          <p:cNvPicPr>
            <a:picLocks noChangeAspect="1"/>
          </p:cNvPicPr>
          <p:nvPr/>
        </p:nvPicPr>
        <p:blipFill>
          <a:blip r:embed="rId3"/>
          <a:stretch>
            <a:fillRect/>
          </a:stretch>
        </p:blipFill>
        <p:spPr>
          <a:xfrm>
            <a:off x="1885628" y="183556"/>
            <a:ext cx="8911634" cy="1986921"/>
          </a:xfrm>
          <a:prstGeom prst="rect">
            <a:avLst/>
          </a:prstGeom>
        </p:spPr>
      </p:pic>
    </p:spTree>
    <p:extLst>
      <p:ext uri="{BB962C8B-B14F-4D97-AF65-F5344CB8AC3E}">
        <p14:creationId xmlns:p14="http://schemas.microsoft.com/office/powerpoint/2010/main" val="423167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B4FB9-F8B9-BC30-8E95-0BBAA2CBFE5B}"/>
              </a:ext>
            </a:extLst>
          </p:cNvPr>
          <p:cNvPicPr>
            <a:picLocks noChangeAspect="1"/>
          </p:cNvPicPr>
          <p:nvPr/>
        </p:nvPicPr>
        <p:blipFill>
          <a:blip r:embed="rId3"/>
          <a:stretch>
            <a:fillRect/>
          </a:stretch>
        </p:blipFill>
        <p:spPr>
          <a:xfrm>
            <a:off x="1400175" y="276225"/>
            <a:ext cx="9391650" cy="6305550"/>
          </a:xfrm>
          <a:prstGeom prst="rect">
            <a:avLst/>
          </a:prstGeom>
        </p:spPr>
      </p:pic>
    </p:spTree>
    <p:extLst>
      <p:ext uri="{BB962C8B-B14F-4D97-AF65-F5344CB8AC3E}">
        <p14:creationId xmlns:p14="http://schemas.microsoft.com/office/powerpoint/2010/main" val="47380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01091-E5B7-2DD6-2409-62DACA75D374}"/>
              </a:ext>
            </a:extLst>
          </p:cNvPr>
          <p:cNvPicPr>
            <a:picLocks noChangeAspect="1"/>
          </p:cNvPicPr>
          <p:nvPr/>
        </p:nvPicPr>
        <p:blipFill>
          <a:blip r:embed="rId2"/>
          <a:stretch>
            <a:fillRect/>
          </a:stretch>
        </p:blipFill>
        <p:spPr>
          <a:xfrm>
            <a:off x="681338" y="228600"/>
            <a:ext cx="10572889" cy="6400800"/>
          </a:xfrm>
          <a:prstGeom prst="rect">
            <a:avLst/>
          </a:prstGeom>
        </p:spPr>
      </p:pic>
    </p:spTree>
    <p:extLst>
      <p:ext uri="{BB962C8B-B14F-4D97-AF65-F5344CB8AC3E}">
        <p14:creationId xmlns:p14="http://schemas.microsoft.com/office/powerpoint/2010/main" val="389672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47F05-05E9-5231-2C8A-B6B993236CCC}"/>
              </a:ext>
            </a:extLst>
          </p:cNvPr>
          <p:cNvPicPr>
            <a:picLocks noChangeAspect="1"/>
          </p:cNvPicPr>
          <p:nvPr/>
        </p:nvPicPr>
        <p:blipFill>
          <a:blip r:embed="rId2"/>
          <a:stretch>
            <a:fillRect/>
          </a:stretch>
        </p:blipFill>
        <p:spPr>
          <a:xfrm>
            <a:off x="1223049" y="327966"/>
            <a:ext cx="9949435" cy="6400800"/>
          </a:xfrm>
          <a:prstGeom prst="rect">
            <a:avLst/>
          </a:prstGeom>
        </p:spPr>
      </p:pic>
    </p:spTree>
    <p:extLst>
      <p:ext uri="{BB962C8B-B14F-4D97-AF65-F5344CB8AC3E}">
        <p14:creationId xmlns:p14="http://schemas.microsoft.com/office/powerpoint/2010/main" val="3981577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015C1-865D-EA12-107F-E1FE47CFA414}"/>
              </a:ext>
            </a:extLst>
          </p:cNvPr>
          <p:cNvPicPr>
            <a:picLocks noChangeAspect="1"/>
          </p:cNvPicPr>
          <p:nvPr/>
        </p:nvPicPr>
        <p:blipFill>
          <a:blip r:embed="rId2"/>
          <a:stretch>
            <a:fillRect/>
          </a:stretch>
        </p:blipFill>
        <p:spPr>
          <a:xfrm>
            <a:off x="484597" y="228600"/>
            <a:ext cx="11222806" cy="6400800"/>
          </a:xfrm>
          <a:prstGeom prst="rect">
            <a:avLst/>
          </a:prstGeom>
        </p:spPr>
      </p:pic>
    </p:spTree>
    <p:extLst>
      <p:ext uri="{BB962C8B-B14F-4D97-AF65-F5344CB8AC3E}">
        <p14:creationId xmlns:p14="http://schemas.microsoft.com/office/powerpoint/2010/main" val="1955050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3FCD2-EE0B-8295-03D8-25D42BA2FB21}"/>
              </a:ext>
            </a:extLst>
          </p:cNvPr>
          <p:cNvPicPr>
            <a:picLocks noChangeAspect="1"/>
          </p:cNvPicPr>
          <p:nvPr/>
        </p:nvPicPr>
        <p:blipFill>
          <a:blip r:embed="rId2"/>
          <a:stretch>
            <a:fillRect/>
          </a:stretch>
        </p:blipFill>
        <p:spPr>
          <a:xfrm>
            <a:off x="1117140" y="228600"/>
            <a:ext cx="9957719" cy="6400800"/>
          </a:xfrm>
          <a:prstGeom prst="rect">
            <a:avLst/>
          </a:prstGeom>
        </p:spPr>
      </p:pic>
    </p:spTree>
    <p:extLst>
      <p:ext uri="{BB962C8B-B14F-4D97-AF65-F5344CB8AC3E}">
        <p14:creationId xmlns:p14="http://schemas.microsoft.com/office/powerpoint/2010/main" val="4190529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8B34B-878A-FED5-1B45-7BC0306764BA}"/>
              </a:ext>
            </a:extLst>
          </p:cNvPr>
          <p:cNvPicPr>
            <a:picLocks noChangeAspect="1"/>
          </p:cNvPicPr>
          <p:nvPr/>
        </p:nvPicPr>
        <p:blipFill>
          <a:blip r:embed="rId3"/>
          <a:stretch>
            <a:fillRect/>
          </a:stretch>
        </p:blipFill>
        <p:spPr>
          <a:xfrm>
            <a:off x="1235575" y="228600"/>
            <a:ext cx="9962334" cy="6400800"/>
          </a:xfrm>
          <a:prstGeom prst="rect">
            <a:avLst/>
          </a:prstGeom>
        </p:spPr>
      </p:pic>
    </p:spTree>
    <p:extLst>
      <p:ext uri="{BB962C8B-B14F-4D97-AF65-F5344CB8AC3E}">
        <p14:creationId xmlns:p14="http://schemas.microsoft.com/office/powerpoint/2010/main" val="19265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7C7679-768D-D3D5-0793-7B68593402F1}"/>
              </a:ext>
            </a:extLst>
          </p:cNvPr>
          <p:cNvPicPr>
            <a:picLocks noChangeAspect="1"/>
          </p:cNvPicPr>
          <p:nvPr/>
        </p:nvPicPr>
        <p:blipFill>
          <a:blip r:embed="rId2"/>
          <a:stretch>
            <a:fillRect/>
          </a:stretch>
        </p:blipFill>
        <p:spPr>
          <a:xfrm>
            <a:off x="741356" y="228600"/>
            <a:ext cx="10372180" cy="6400800"/>
          </a:xfrm>
          <a:prstGeom prst="rect">
            <a:avLst/>
          </a:prstGeom>
        </p:spPr>
      </p:pic>
    </p:spTree>
    <p:extLst>
      <p:ext uri="{BB962C8B-B14F-4D97-AF65-F5344CB8AC3E}">
        <p14:creationId xmlns:p14="http://schemas.microsoft.com/office/powerpoint/2010/main" val="185533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1870" y="178185"/>
            <a:ext cx="10515600" cy="499987"/>
          </a:xfrm>
        </p:spPr>
        <p:txBody>
          <a:bodyPr>
            <a:normAutofit fontScale="90000"/>
          </a:bodyPr>
          <a:lstStyle/>
          <a:p>
            <a:pPr algn="ctr"/>
            <a:r>
              <a:rPr lang="en-US" sz="3200" b="1" dirty="0">
                <a:latin typeface="Sanskrit Text" panose="02020503050405020304" pitchFamily="18" charset="0"/>
                <a:cs typeface="Sanskrit Text" panose="02020503050405020304" pitchFamily="18" charset="0"/>
              </a:rPr>
              <a:t>Kachemak Bay Birders Purpose for Monitoring</a:t>
            </a:r>
          </a:p>
        </p:txBody>
      </p:sp>
      <p:sp>
        <p:nvSpPr>
          <p:cNvPr id="7" name="Rectangle 6"/>
          <p:cNvSpPr>
            <a:spLocks noChangeAspect="1"/>
          </p:cNvSpPr>
          <p:nvPr/>
        </p:nvSpPr>
        <p:spPr>
          <a:xfrm>
            <a:off x="435935" y="678172"/>
            <a:ext cx="11387470" cy="6001643"/>
          </a:xfrm>
          <a:prstGeom prst="rect">
            <a:avLst/>
          </a:prstGeom>
        </p:spPr>
        <p:txBody>
          <a:bodyPr wrap="square">
            <a:spAutoFit/>
          </a:bodyPr>
          <a:lstStyle/>
          <a:p>
            <a:r>
              <a:rPr lang="en-US" sz="2400" b="1" dirty="0">
                <a:latin typeface="Sanskrit Text" panose="02020503050405020304" pitchFamily="18" charset="0"/>
                <a:ea typeface="Calibri" panose="020F0502020204030204" pitchFamily="34" charset="0"/>
                <a:cs typeface="Sanskrit Text" panose="02020503050405020304" pitchFamily="18" charset="0"/>
              </a:rPr>
              <a:t>Long-term Objectives</a:t>
            </a:r>
            <a:r>
              <a:rPr lang="en-US" sz="2400" dirty="0">
                <a:latin typeface="Sanskrit Text" panose="02020503050405020304" pitchFamily="18" charset="0"/>
                <a:ea typeface="Calibri" panose="020F0502020204030204" pitchFamily="34" charset="0"/>
                <a:cs typeface="Sanskrit Text" panose="02020503050405020304" pitchFamily="18" charset="0"/>
              </a:rPr>
              <a:t>: </a:t>
            </a:r>
          </a:p>
          <a:p>
            <a:r>
              <a:rPr lang="en-US" sz="2400" dirty="0">
                <a:latin typeface="Sanskrit Text" panose="02020503050405020304" pitchFamily="18" charset="0"/>
                <a:ea typeface="Calibri" panose="020F0502020204030204" pitchFamily="34" charset="0"/>
                <a:cs typeface="Sanskrit Text" panose="02020503050405020304" pitchFamily="18" charset="0"/>
              </a:rPr>
              <a:t> </a:t>
            </a:r>
          </a:p>
          <a:p>
            <a:r>
              <a:rPr lang="en-US" sz="2400" dirty="0">
                <a:latin typeface="Sanskrit Text" panose="02020503050405020304" pitchFamily="18" charset="0"/>
                <a:ea typeface="Calibri" panose="020F0502020204030204" pitchFamily="34" charset="0"/>
                <a:cs typeface="Sanskrit Text" panose="02020503050405020304" pitchFamily="18" charset="0"/>
              </a:rPr>
              <a:t>1) To attain a better understanding of the status of shorebird populations in Kachemak Bay</a:t>
            </a:r>
            <a:r>
              <a:rPr lang="en-US" sz="2400" dirty="0">
                <a:effectLst/>
                <a:latin typeface="Sanskrit Text" panose="02020503050405020304" pitchFamily="18" charset="0"/>
                <a:ea typeface="Calibri" panose="020F0502020204030204" pitchFamily="34" charset="0"/>
                <a:cs typeface="Sanskrit Text" panose="02020503050405020304" pitchFamily="18" charset="0"/>
              </a:rPr>
              <a:t> as well as the intertidal areas of the Anchor and Kasilof Rivers,</a:t>
            </a:r>
            <a:r>
              <a:rPr lang="en-US" sz="2400" dirty="0">
                <a:latin typeface="Sanskrit Text" panose="02020503050405020304" pitchFamily="18" charset="0"/>
                <a:ea typeface="Calibri" panose="020F0502020204030204" pitchFamily="34" charset="0"/>
                <a:cs typeface="Sanskrit Text" panose="02020503050405020304" pitchFamily="18" charset="0"/>
              </a:rPr>
              <a:t>  particularly during spring migration.</a:t>
            </a:r>
          </a:p>
          <a:p>
            <a:r>
              <a:rPr lang="en-US" sz="2400" dirty="0">
                <a:latin typeface="Sanskrit Text" panose="02020503050405020304" pitchFamily="18" charset="0"/>
                <a:ea typeface="Calibri" panose="020F0502020204030204" pitchFamily="34" charset="0"/>
                <a:cs typeface="Sanskrit Text" panose="02020503050405020304" pitchFamily="18" charset="0"/>
              </a:rPr>
              <a:t> </a:t>
            </a:r>
          </a:p>
          <a:p>
            <a:r>
              <a:rPr lang="en-US" sz="2400" dirty="0">
                <a:latin typeface="Sanskrit Text" panose="02020503050405020304" pitchFamily="18" charset="0"/>
                <a:ea typeface="Calibri" panose="020F0502020204030204" pitchFamily="34" charset="0"/>
                <a:cs typeface="Sanskrit Text" panose="02020503050405020304" pitchFamily="18" charset="0"/>
              </a:rPr>
              <a:t>2) To </a:t>
            </a:r>
            <a:r>
              <a:rPr lang="en-US" sz="2400" dirty="0">
                <a:effectLst/>
                <a:latin typeface="Sanskrit Text" panose="02020503050405020304" pitchFamily="18" charset="0"/>
                <a:ea typeface="Calibri" panose="020F0502020204030204" pitchFamily="34" charset="0"/>
                <a:cs typeface="Sanskrit Text" panose="02020503050405020304" pitchFamily="18" charset="0"/>
              </a:rPr>
              <a:t>provide local birders with more opportunity to observe and enjoy shorebirds. </a:t>
            </a:r>
          </a:p>
          <a:p>
            <a:endParaRPr lang="en-US" sz="2400" dirty="0">
              <a:latin typeface="Sanskrit Text" panose="02020503050405020304" pitchFamily="18" charset="0"/>
              <a:ea typeface="Calibri" panose="020F0502020204030204" pitchFamily="34" charset="0"/>
              <a:cs typeface="Sanskrit Text" panose="02020503050405020304" pitchFamily="18" charset="0"/>
            </a:endParaRPr>
          </a:p>
          <a:p>
            <a:r>
              <a:rPr lang="en-US" sz="2400" b="1" dirty="0">
                <a:latin typeface="Sanskrit Text" panose="02020503050405020304" pitchFamily="18" charset="0"/>
                <a:ea typeface="Calibri" panose="020F0502020204030204" pitchFamily="34" charset="0"/>
                <a:cs typeface="Sanskrit Text" panose="02020503050405020304" pitchFamily="18" charset="0"/>
              </a:rPr>
              <a:t>Secondary Objectives</a:t>
            </a:r>
            <a:r>
              <a:rPr lang="en-US" sz="2400" dirty="0">
                <a:latin typeface="Sanskrit Text" panose="02020503050405020304" pitchFamily="18" charset="0"/>
                <a:ea typeface="Calibri" panose="020F0502020204030204" pitchFamily="34" charset="0"/>
                <a:cs typeface="Sanskrit Text" panose="02020503050405020304" pitchFamily="18" charset="0"/>
              </a:rPr>
              <a:t>:</a:t>
            </a:r>
          </a:p>
          <a:p>
            <a:endParaRPr lang="en-US" sz="2400" dirty="0">
              <a:latin typeface="Sanskrit Text" panose="02020503050405020304" pitchFamily="18" charset="0"/>
              <a:ea typeface="Calibri" panose="020F0502020204030204" pitchFamily="34" charset="0"/>
              <a:cs typeface="Sanskrit Text" panose="02020503050405020304" pitchFamily="18" charset="0"/>
            </a:endParaRPr>
          </a:p>
          <a:p>
            <a:pPr marL="457200" indent="-457200">
              <a:buAutoNum type="arabicParenR"/>
            </a:pPr>
            <a:r>
              <a:rPr lang="en-US" sz="2400" dirty="0">
                <a:latin typeface="Sanskrit Text" panose="02020503050405020304" pitchFamily="18" charset="0"/>
                <a:ea typeface="Calibri" panose="020F0502020204030204" pitchFamily="34" charset="0"/>
                <a:cs typeface="Sanskrit Text" panose="02020503050405020304" pitchFamily="18" charset="0"/>
              </a:rPr>
              <a:t>To contribute information that might be useful to others assessing shorebird populations across the entire Pacific Flyway.</a:t>
            </a:r>
          </a:p>
          <a:p>
            <a:pPr marL="457200" indent="-457200">
              <a:buAutoNum type="arabicParenR"/>
            </a:pPr>
            <a:endParaRPr lang="en-US" sz="2400" dirty="0">
              <a:latin typeface="Sanskrit Text" panose="02020503050405020304" pitchFamily="18" charset="0"/>
              <a:ea typeface="Calibri" panose="020F0502020204030204" pitchFamily="34" charset="0"/>
              <a:cs typeface="Sanskrit Text" panose="02020503050405020304" pitchFamily="18" charset="0"/>
            </a:endParaRPr>
          </a:p>
          <a:p>
            <a:r>
              <a:rPr lang="en-US" sz="2400" dirty="0">
                <a:latin typeface="Sanskrit Text" panose="02020503050405020304" pitchFamily="18" charset="0"/>
                <a:ea typeface="Calibri" panose="020F0502020204030204" pitchFamily="34" charset="0"/>
                <a:cs typeface="Sanskrit Text" panose="02020503050405020304" pitchFamily="18" charset="0"/>
              </a:rPr>
              <a:t>2)  T</a:t>
            </a:r>
            <a:r>
              <a:rPr lang="en-US" sz="2400" dirty="0">
                <a:effectLst/>
                <a:latin typeface="Sanskrit Text" panose="02020503050405020304" pitchFamily="18" charset="0"/>
                <a:ea typeface="Calibri" panose="020F0502020204030204" pitchFamily="34" charset="0"/>
                <a:cs typeface="Sanskrit Text" panose="02020503050405020304" pitchFamily="18" charset="0"/>
              </a:rPr>
              <a:t>o use the monitoring data to help protect shorebird populations and habitat on the western side of the Kenai Peninsula. </a:t>
            </a:r>
          </a:p>
        </p:txBody>
      </p:sp>
    </p:spTree>
    <p:extLst>
      <p:ext uri="{BB962C8B-B14F-4D97-AF65-F5344CB8AC3E}">
        <p14:creationId xmlns:p14="http://schemas.microsoft.com/office/powerpoint/2010/main" val="4185369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2924" y="0"/>
            <a:ext cx="10515600" cy="1325563"/>
          </a:xfrm>
        </p:spPr>
        <p:txBody>
          <a:bodyPr>
            <a:normAutofit/>
          </a:bodyPr>
          <a:lstStyle/>
          <a:p>
            <a:pPr algn="ctr"/>
            <a:r>
              <a:rPr lang="en-US" sz="3200" b="1" dirty="0"/>
              <a:t>Comparing Monitoring Counts to Supplemental Counts</a:t>
            </a:r>
            <a:br>
              <a:rPr lang="en-US" sz="3200" b="1" dirty="0"/>
            </a:br>
            <a:r>
              <a:rPr lang="en-US" sz="2400" b="1" dirty="0"/>
              <a:t>2009-2017</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7685" y="1291623"/>
            <a:ext cx="7611894" cy="4572000"/>
          </a:xfrm>
          <a:prstGeom prst="rect">
            <a:avLst/>
          </a:prstGeom>
          <a:noFill/>
        </p:spPr>
      </p:pic>
      <p:graphicFrame>
        <p:nvGraphicFramePr>
          <p:cNvPr id="2" name="Table 1"/>
          <p:cNvGraphicFramePr>
            <a:graphicFrameLocks noGrp="1"/>
          </p:cNvGraphicFramePr>
          <p:nvPr/>
        </p:nvGraphicFramePr>
        <p:xfrm>
          <a:off x="9553374" y="3458248"/>
          <a:ext cx="2298700" cy="762000"/>
        </p:xfrm>
        <a:graphic>
          <a:graphicData uri="http://schemas.openxmlformats.org/drawingml/2006/table">
            <a:tbl>
              <a:tblPr>
                <a:tableStyleId>{5C22544A-7EE6-4342-B048-85BDC9FD1C3A}</a:tableStyleId>
              </a:tblPr>
              <a:tblGrid>
                <a:gridCol w="1052646">
                  <a:extLst>
                    <a:ext uri="{9D8B030D-6E8A-4147-A177-3AD203B41FA5}">
                      <a16:colId xmlns:a16="http://schemas.microsoft.com/office/drawing/2014/main" val="20000"/>
                    </a:ext>
                  </a:extLst>
                </a:gridCol>
                <a:gridCol w="608759">
                  <a:extLst>
                    <a:ext uri="{9D8B030D-6E8A-4147-A177-3AD203B41FA5}">
                      <a16:colId xmlns:a16="http://schemas.microsoft.com/office/drawing/2014/main" val="20001"/>
                    </a:ext>
                  </a:extLst>
                </a:gridCol>
                <a:gridCol w="637295">
                  <a:extLst>
                    <a:ext uri="{9D8B030D-6E8A-4147-A177-3AD203B41FA5}">
                      <a16:colId xmlns:a16="http://schemas.microsoft.com/office/drawing/2014/main" val="20002"/>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Count</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 of Total</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US" sz="1100" u="none" strike="noStrike" dirty="0">
                          <a:effectLst/>
                        </a:rPr>
                        <a:t>Monitoring</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107,993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0.31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US" sz="1100" u="none" strike="noStrike" dirty="0">
                          <a:effectLst/>
                        </a:rPr>
                        <a:t>Supplemental</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237,358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0.69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345,351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42830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7410"/>
            <a:ext cx="10515600" cy="1325563"/>
          </a:xfrm>
        </p:spPr>
        <p:txBody>
          <a:bodyPr>
            <a:normAutofit/>
          </a:bodyPr>
          <a:lstStyle/>
          <a:p>
            <a:pPr algn="ctr"/>
            <a:r>
              <a:rPr lang="en-US" sz="2400" b="1" dirty="0">
                <a:latin typeface="Sanskrit Text" panose="02020503050405020304" pitchFamily="18" charset="0"/>
                <a:cs typeface="Sanskrit Text" panose="02020503050405020304" pitchFamily="18" charset="0"/>
              </a:rPr>
              <a:t>2022 Monitoring Results for the Anchor River</a:t>
            </a:r>
            <a:endParaRPr lang="en-US" sz="2400" dirty="0">
              <a:latin typeface="Sanskrit Text" panose="02020503050405020304" pitchFamily="18" charset="0"/>
              <a:cs typeface="Sanskrit Text" panose="02020503050405020304" pitchFamily="18" charset="0"/>
            </a:endParaRPr>
          </a:p>
        </p:txBody>
      </p:sp>
      <p:pic>
        <p:nvPicPr>
          <p:cNvPr id="5" name="Content Placeholder 4">
            <a:extLst>
              <a:ext uri="{FF2B5EF4-FFF2-40B4-BE49-F238E27FC236}">
                <a16:creationId xmlns:a16="http://schemas.microsoft.com/office/drawing/2014/main" id="{232AF888-3C36-6959-66DF-E2FE825EB302}"/>
              </a:ext>
            </a:extLst>
          </p:cNvPr>
          <p:cNvPicPr>
            <a:picLocks noGrp="1" noChangeAspect="1"/>
          </p:cNvPicPr>
          <p:nvPr>
            <p:ph idx="1"/>
          </p:nvPr>
        </p:nvPicPr>
        <p:blipFill>
          <a:blip r:embed="rId2"/>
          <a:stretch>
            <a:fillRect/>
          </a:stretch>
        </p:blipFill>
        <p:spPr>
          <a:xfrm>
            <a:off x="2058665" y="1070575"/>
            <a:ext cx="8074670" cy="5486400"/>
          </a:xfrm>
          <a:prstGeom prst="rect">
            <a:avLst/>
          </a:prstGeom>
        </p:spPr>
      </p:pic>
    </p:spTree>
    <p:extLst>
      <p:ext uri="{BB962C8B-B14F-4D97-AF65-F5344CB8AC3E}">
        <p14:creationId xmlns:p14="http://schemas.microsoft.com/office/powerpoint/2010/main" val="3999234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B6594-8BC2-3B21-74A5-ADEE6A24333B}"/>
              </a:ext>
            </a:extLst>
          </p:cNvPr>
          <p:cNvPicPr>
            <a:picLocks noChangeAspect="1"/>
          </p:cNvPicPr>
          <p:nvPr/>
        </p:nvPicPr>
        <p:blipFill>
          <a:blip r:embed="rId2"/>
          <a:stretch>
            <a:fillRect/>
          </a:stretch>
        </p:blipFill>
        <p:spPr>
          <a:xfrm>
            <a:off x="1512712" y="228600"/>
            <a:ext cx="8732813" cy="6400800"/>
          </a:xfrm>
          <a:prstGeom prst="rect">
            <a:avLst/>
          </a:prstGeom>
        </p:spPr>
      </p:pic>
    </p:spTree>
    <p:extLst>
      <p:ext uri="{BB962C8B-B14F-4D97-AF65-F5344CB8AC3E}">
        <p14:creationId xmlns:p14="http://schemas.microsoft.com/office/powerpoint/2010/main" val="3798704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a:bodyPr>
          <a:lstStyle/>
          <a:p>
            <a:pPr algn="ctr"/>
            <a:r>
              <a:rPr lang="en-US" sz="2400" b="1" dirty="0">
                <a:latin typeface="Sanskrit Text" panose="02020503050405020304" pitchFamily="18" charset="0"/>
                <a:cs typeface="Sanskrit Text" panose="02020503050405020304" pitchFamily="18" charset="0"/>
              </a:rPr>
              <a:t>2022 Monitoring Results for the Kasilof River</a:t>
            </a:r>
          </a:p>
        </p:txBody>
      </p:sp>
      <p:pic>
        <p:nvPicPr>
          <p:cNvPr id="5" name="Content Placeholder 4">
            <a:extLst>
              <a:ext uri="{FF2B5EF4-FFF2-40B4-BE49-F238E27FC236}">
                <a16:creationId xmlns:a16="http://schemas.microsoft.com/office/drawing/2014/main" id="{66F4EE6F-C80E-D029-ADAE-12B2B0E8BAD3}"/>
              </a:ext>
            </a:extLst>
          </p:cNvPr>
          <p:cNvPicPr>
            <a:picLocks noGrp="1" noChangeAspect="1"/>
          </p:cNvPicPr>
          <p:nvPr>
            <p:ph idx="1"/>
          </p:nvPr>
        </p:nvPicPr>
        <p:blipFill>
          <a:blip r:embed="rId2"/>
          <a:stretch>
            <a:fillRect/>
          </a:stretch>
        </p:blipFill>
        <p:spPr>
          <a:xfrm>
            <a:off x="1584475" y="913021"/>
            <a:ext cx="9375921" cy="5486400"/>
          </a:xfrm>
          <a:prstGeom prst="rect">
            <a:avLst/>
          </a:prstGeom>
        </p:spPr>
      </p:pic>
    </p:spTree>
    <p:extLst>
      <p:ext uri="{BB962C8B-B14F-4D97-AF65-F5344CB8AC3E}">
        <p14:creationId xmlns:p14="http://schemas.microsoft.com/office/powerpoint/2010/main" val="1542130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6DACF-491A-E355-807F-1149A5B09177}"/>
              </a:ext>
            </a:extLst>
          </p:cNvPr>
          <p:cNvPicPr>
            <a:picLocks noChangeAspect="1"/>
          </p:cNvPicPr>
          <p:nvPr/>
        </p:nvPicPr>
        <p:blipFill>
          <a:blip r:embed="rId2"/>
          <a:stretch>
            <a:fillRect/>
          </a:stretch>
        </p:blipFill>
        <p:spPr>
          <a:xfrm>
            <a:off x="1465086" y="228600"/>
            <a:ext cx="9261828" cy="6400800"/>
          </a:xfrm>
          <a:prstGeom prst="rect">
            <a:avLst/>
          </a:prstGeom>
        </p:spPr>
      </p:pic>
    </p:spTree>
    <p:extLst>
      <p:ext uri="{BB962C8B-B14F-4D97-AF65-F5344CB8AC3E}">
        <p14:creationId xmlns:p14="http://schemas.microsoft.com/office/powerpoint/2010/main" val="1511429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2113" y="0"/>
            <a:ext cx="10515600" cy="1325563"/>
          </a:xfrm>
        </p:spPr>
        <p:txBody>
          <a:bodyPr>
            <a:normAutofit/>
          </a:bodyPr>
          <a:lstStyle/>
          <a:p>
            <a:pPr algn="ctr"/>
            <a:r>
              <a:rPr lang="en-US" sz="2800" b="1" dirty="0">
                <a:latin typeface="Sanskrit Text" panose="02020503050405020304" pitchFamily="18" charset="0"/>
                <a:cs typeface="Sanskrit Text" panose="02020503050405020304" pitchFamily="18" charset="0"/>
              </a:rPr>
              <a:t>Stationary Low Pressure Over Gulf of Alaska in Early May 2017</a:t>
            </a:r>
            <a:br>
              <a:rPr lang="en-US" sz="2400" b="1" dirty="0">
                <a:latin typeface="Sanskrit Text" panose="02020503050405020304" pitchFamily="18" charset="0"/>
                <a:cs typeface="Sanskrit Text" panose="02020503050405020304" pitchFamily="18" charset="0"/>
              </a:rPr>
            </a:br>
            <a:endParaRPr lang="en-US" sz="2400" dirty="0">
              <a:latin typeface="Sanskrit Text" panose="02020503050405020304" pitchFamily="18" charset="0"/>
              <a:cs typeface="Sanskrit Text" panose="02020503050405020304" pitchFamily="18" charset="0"/>
            </a:endParaRPr>
          </a:p>
        </p:txBody>
      </p:sp>
      <p:pic>
        <p:nvPicPr>
          <p:cNvPr id="5" name="Content Placeholder 4" descr="C:\Users\George\Pictures\Birding\Low Preeure in Gulf assissts shorebird migratio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3912" y="1031179"/>
            <a:ext cx="3412001" cy="5486400"/>
          </a:xfrm>
          <a:prstGeom prst="rect">
            <a:avLst/>
          </a:prstGeom>
          <a:noFill/>
          <a:ln>
            <a:noFill/>
          </a:ln>
        </p:spPr>
      </p:pic>
    </p:spTree>
    <p:extLst>
      <p:ext uri="{BB962C8B-B14F-4D97-AF65-F5344CB8AC3E}">
        <p14:creationId xmlns:p14="http://schemas.microsoft.com/office/powerpoint/2010/main" val="2077776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7" descr="May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378" y="890783"/>
            <a:ext cx="7130339"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886691" y="167508"/>
            <a:ext cx="10506801"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Sanskrit Text" panose="02020503050405020304" pitchFamily="18" charset="0"/>
                <a:ea typeface="Calibri" panose="020F0502020204030204" pitchFamily="34" charset="0"/>
                <a:cs typeface="Sanskrit Text" panose="02020503050405020304" pitchFamily="18" charset="0"/>
              </a:rPr>
              <a:t>Wind Patterns </a:t>
            </a:r>
            <a:r>
              <a:rPr kumimoji="0" lang="en-US" altLang="en-US" sz="2800" b="1" i="0" strike="noStrike" cap="none" normalizeH="0" baseline="0" dirty="0">
                <a:ln>
                  <a:noFill/>
                </a:ln>
                <a:solidFill>
                  <a:schemeClr val="tx1"/>
                </a:solidFill>
                <a:effectLst/>
                <a:latin typeface="Sanskrit Text" panose="02020503050405020304" pitchFamily="18" charset="0"/>
                <a:ea typeface="Calibri" panose="020F0502020204030204" pitchFamily="34" charset="0"/>
                <a:cs typeface="Sanskrit Text" panose="02020503050405020304" pitchFamily="18" charset="0"/>
              </a:rPr>
              <a:t>before </a:t>
            </a:r>
            <a:r>
              <a:rPr kumimoji="0" lang="en-US" altLang="en-US" sz="2800" b="1" i="0" u="none" strike="noStrike" cap="none" normalizeH="0" baseline="0" dirty="0">
                <a:ln>
                  <a:noFill/>
                </a:ln>
                <a:solidFill>
                  <a:schemeClr val="tx1"/>
                </a:solidFill>
                <a:effectLst/>
                <a:latin typeface="Sanskrit Text" panose="02020503050405020304" pitchFamily="18" charset="0"/>
                <a:ea typeface="Calibri" panose="020F0502020204030204" pitchFamily="34" charset="0"/>
                <a:cs typeface="Sanskrit Text" panose="02020503050405020304" pitchFamily="18" charset="0"/>
              </a:rPr>
              <a:t>first WESA &amp; DUNL peak on May 5.</a:t>
            </a:r>
            <a:endParaRPr kumimoji="0" lang="en-US" altLang="en-US" sz="2800" b="0" i="0" u="none" strike="noStrike" cap="none" normalizeH="0" baseline="0" dirty="0">
              <a:ln>
                <a:noFill/>
              </a:ln>
              <a:solidFill>
                <a:schemeClr val="tx1"/>
              </a:solidFill>
              <a:effectLst/>
              <a:latin typeface="Sanskrit Text" panose="02020503050405020304" pitchFamily="18" charset="0"/>
              <a:cs typeface="Sanskrit Text" panose="020205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5"/>
          <p:cNvSpPr>
            <a:spLocks noChangeArrowheads="1"/>
          </p:cNvSpPr>
          <p:nvPr/>
        </p:nvSpPr>
        <p:spPr bwMode="auto">
          <a:xfrm>
            <a:off x="4310374" y="552229"/>
            <a:ext cx="357125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Sanskrit Text" panose="02020503050405020304" pitchFamily="18" charset="0"/>
                <a:ea typeface="Calibri" panose="020F0502020204030204" pitchFamily="34" charset="0"/>
                <a:cs typeface="Sanskrit Text" panose="02020503050405020304" pitchFamily="18" charset="0"/>
              </a:rPr>
              <a:t>May 1 - 21 DUNL and peeps </a:t>
            </a:r>
            <a:endParaRPr kumimoji="0" lang="en-US" altLang="en-US" sz="2000" b="0" i="0" u="none" strike="noStrike" cap="none" normalizeH="0" baseline="0" dirty="0">
              <a:ln>
                <a:noFill/>
              </a:ln>
              <a:solidFill>
                <a:schemeClr val="tx1"/>
              </a:solidFill>
              <a:effectLst/>
              <a:latin typeface="Sanskrit Text" panose="02020503050405020304" pitchFamily="18" charset="0"/>
              <a:cs typeface="Sanskrit Text" panose="020205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Sanskrit Text" panose="02020503050405020304" pitchFamily="18" charset="0"/>
              <a:cs typeface="Sanskrit Text" panose="02020503050405020304" pitchFamily="18" charset="0"/>
            </a:endParaRPr>
          </a:p>
        </p:txBody>
      </p:sp>
      <p:pic>
        <p:nvPicPr>
          <p:cNvPr id="8" name="Picture 7" descr="http://portal.aoos.org/assets/images/aoos-logo2.png"/>
          <p:cNvPicPr/>
          <p:nvPr/>
        </p:nvPicPr>
        <p:blipFill>
          <a:blip r:embed="rId3">
            <a:extLst>
              <a:ext uri="{28A0092B-C50C-407E-A947-70E740481C1C}">
                <a14:useLocalDpi xmlns:a14="http://schemas.microsoft.com/office/drawing/2010/main" val="0"/>
              </a:ext>
            </a:extLst>
          </a:blip>
          <a:srcRect/>
          <a:stretch>
            <a:fillRect/>
          </a:stretch>
        </p:blipFill>
        <p:spPr bwMode="auto">
          <a:xfrm>
            <a:off x="456458" y="1659114"/>
            <a:ext cx="876300" cy="257175"/>
          </a:xfrm>
          <a:prstGeom prst="rect">
            <a:avLst/>
          </a:prstGeom>
          <a:noFill/>
          <a:ln>
            <a:noFill/>
          </a:ln>
        </p:spPr>
      </p:pic>
      <p:sp>
        <p:nvSpPr>
          <p:cNvPr id="5" name="Rectangle 4"/>
          <p:cNvSpPr/>
          <p:nvPr/>
        </p:nvSpPr>
        <p:spPr>
          <a:xfrm>
            <a:off x="154378" y="5664530"/>
            <a:ext cx="2196935" cy="1200329"/>
          </a:xfrm>
          <a:prstGeom prst="rect">
            <a:avLst/>
          </a:prstGeom>
        </p:spPr>
        <p:txBody>
          <a:bodyPr wrap="square">
            <a:spAutoFit/>
          </a:bodyPr>
          <a:lstStyle/>
          <a:p>
            <a:r>
              <a:rPr lang="en-US" dirty="0"/>
              <a:t>http://portal.aoos.org/#map?lg=edc1ae33-1292-465b-8f52-28f2f3ffaa43</a:t>
            </a:r>
          </a:p>
        </p:txBody>
      </p:sp>
      <p:sp>
        <p:nvSpPr>
          <p:cNvPr id="11" name="TextBox 10">
            <a:extLst>
              <a:ext uri="{FF2B5EF4-FFF2-40B4-BE49-F238E27FC236}">
                <a16:creationId xmlns:a16="http://schemas.microsoft.com/office/drawing/2014/main" id="{7C71BAAA-9572-D9EE-ABAD-2E73DB05D02E}"/>
              </a:ext>
            </a:extLst>
          </p:cNvPr>
          <p:cNvSpPr txBox="1"/>
          <p:nvPr/>
        </p:nvSpPr>
        <p:spPr>
          <a:xfrm>
            <a:off x="4120738" y="3708080"/>
            <a:ext cx="4287621" cy="400110"/>
          </a:xfrm>
          <a:prstGeom prst="rect">
            <a:avLst/>
          </a:prstGeom>
          <a:noFill/>
        </p:spPr>
        <p:txBody>
          <a:bodyPr wrap="square">
            <a:spAutoFit/>
          </a:bodyPr>
          <a:lstStyle/>
          <a:p>
            <a:pPr algn="ctr"/>
            <a:r>
              <a:rPr kumimoji="0" lang="en-US" altLang="en-US" sz="2000" b="1" i="0" u="none" strike="noStrike" kern="1200" cap="none" spc="0" normalizeH="0" baseline="0" noProof="0" dirty="0">
                <a:ln>
                  <a:noFill/>
                </a:ln>
                <a:solidFill>
                  <a:prstClr val="black"/>
                </a:solidFill>
                <a:effectLst/>
                <a:uLnTx/>
                <a:uFillTx/>
                <a:latin typeface="Sanskrit Text" panose="02020503050405020304" pitchFamily="18" charset="0"/>
                <a:ea typeface="Calibri" panose="020F0502020204030204" pitchFamily="34" charset="0"/>
                <a:cs typeface="Sanskrit Text" panose="02020503050405020304" pitchFamily="18" charset="0"/>
              </a:rPr>
              <a:t>May 3 – 5,551 DUNL and peeps</a:t>
            </a:r>
            <a:endParaRPr lang="en-US" sz="2000" dirty="0">
              <a:latin typeface="Sanskrit Text" panose="02020503050405020304" pitchFamily="18" charset="0"/>
              <a:cs typeface="Sanskrit Text" panose="02020503050405020304" pitchFamily="18" charset="0"/>
            </a:endParaRPr>
          </a:p>
        </p:txBody>
      </p:sp>
      <p:pic>
        <p:nvPicPr>
          <p:cNvPr id="12" name="Picture 1" descr="May 3">
            <a:extLst>
              <a:ext uri="{FF2B5EF4-FFF2-40B4-BE49-F238E27FC236}">
                <a16:creationId xmlns:a16="http://schemas.microsoft.com/office/drawing/2014/main" id="{0B593F59-1323-179B-092A-A55AEA9287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4323" y="4046634"/>
            <a:ext cx="700391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770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descr="May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727" y="685800"/>
            <a:ext cx="7079226"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3736257" y="257053"/>
            <a:ext cx="4274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Sanskrit Text" panose="02020503050405020304" pitchFamily="18" charset="0"/>
                <a:ea typeface="Calibri" panose="020F0502020204030204" pitchFamily="34" charset="0"/>
                <a:cs typeface="Sanskrit Text" panose="02020503050405020304" pitchFamily="18" charset="0"/>
              </a:rPr>
              <a:t>May 5 – 9,275 DUNL and peeps</a:t>
            </a:r>
            <a:endParaRPr kumimoji="0" lang="en-US" altLang="en-US" sz="2000" b="0" i="0" u="none" strike="noStrike" cap="none" normalizeH="0" baseline="0" dirty="0">
              <a:ln>
                <a:noFill/>
              </a:ln>
              <a:solidFill>
                <a:schemeClr val="tx1"/>
              </a:solidFill>
              <a:effectLst/>
              <a:latin typeface="Sanskrit Text" panose="02020503050405020304" pitchFamily="18" charset="0"/>
              <a:cs typeface="Sanskrit Text" panose="020205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Sanskrit Text" panose="02020503050405020304" pitchFamily="18" charset="0"/>
              <a:cs typeface="Sanskrit Text" panose="02020503050405020304" pitchFamily="18" charset="0"/>
            </a:endParaRPr>
          </a:p>
        </p:txBody>
      </p:sp>
      <p:sp>
        <p:nvSpPr>
          <p:cNvPr id="5" name="Rectangle 7"/>
          <p:cNvSpPr>
            <a:spLocks noChangeArrowheads="1"/>
          </p:cNvSpPr>
          <p:nvPr/>
        </p:nvSpPr>
        <p:spPr bwMode="auto">
          <a:xfrm>
            <a:off x="0" y="9372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TextBox 6">
            <a:extLst>
              <a:ext uri="{FF2B5EF4-FFF2-40B4-BE49-F238E27FC236}">
                <a16:creationId xmlns:a16="http://schemas.microsoft.com/office/drawing/2014/main" id="{264B0F55-036D-91E9-A7B4-D2FD15EC433E}"/>
              </a:ext>
            </a:extLst>
          </p:cNvPr>
          <p:cNvSpPr txBox="1"/>
          <p:nvPr/>
        </p:nvSpPr>
        <p:spPr>
          <a:xfrm>
            <a:off x="3944680" y="3527772"/>
            <a:ext cx="3955312" cy="400110"/>
          </a:xfrm>
          <a:prstGeom prst="rect">
            <a:avLst/>
          </a:prstGeom>
          <a:noFill/>
        </p:spPr>
        <p:txBody>
          <a:bodyPr wrap="square">
            <a:spAutoFit/>
          </a:bodyPr>
          <a:lstStyle/>
          <a:p>
            <a:pPr algn="ctr"/>
            <a:r>
              <a:rPr lang="en-US" sz="2000" b="1" dirty="0">
                <a:latin typeface="Sanskrit Text" panose="02020503050405020304" pitchFamily="18" charset="0"/>
                <a:cs typeface="Sanskrit Text" panose="02020503050405020304" pitchFamily="18" charset="0"/>
              </a:rPr>
              <a:t>May 7 – 3,401 DUNL and peeps</a:t>
            </a:r>
          </a:p>
        </p:txBody>
      </p:sp>
      <p:pic>
        <p:nvPicPr>
          <p:cNvPr id="8" name="Picture 7">
            <a:extLst>
              <a:ext uri="{FF2B5EF4-FFF2-40B4-BE49-F238E27FC236}">
                <a16:creationId xmlns:a16="http://schemas.microsoft.com/office/drawing/2014/main" id="{16781125-55AB-24EE-0B48-204B51515F5E}"/>
              </a:ext>
            </a:extLst>
          </p:cNvPr>
          <p:cNvPicPr>
            <a:picLocks noChangeAspect="1"/>
          </p:cNvPicPr>
          <p:nvPr/>
        </p:nvPicPr>
        <p:blipFill>
          <a:blip r:embed="rId3"/>
          <a:stretch>
            <a:fillRect/>
          </a:stretch>
        </p:blipFill>
        <p:spPr>
          <a:xfrm>
            <a:off x="2580133" y="3943456"/>
            <a:ext cx="7031733" cy="2743200"/>
          </a:xfrm>
          <a:prstGeom prst="rect">
            <a:avLst/>
          </a:prstGeom>
        </p:spPr>
      </p:pic>
    </p:spTree>
    <p:extLst>
      <p:ext uri="{BB962C8B-B14F-4D97-AF65-F5344CB8AC3E}">
        <p14:creationId xmlns:p14="http://schemas.microsoft.com/office/powerpoint/2010/main" val="1726483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A9DF-588B-3C78-7E4C-C32FA09D8667}"/>
              </a:ext>
            </a:extLst>
          </p:cNvPr>
          <p:cNvSpPr>
            <a:spLocks noGrp="1"/>
          </p:cNvSpPr>
          <p:nvPr>
            <p:ph type="title"/>
          </p:nvPr>
        </p:nvSpPr>
        <p:spPr>
          <a:xfrm>
            <a:off x="850604" y="499730"/>
            <a:ext cx="10503195" cy="946298"/>
          </a:xfrm>
        </p:spPr>
        <p:txBody>
          <a:bodyPr>
            <a:normAutofit fontScale="90000"/>
          </a:bodyPr>
          <a:lstStyle/>
          <a:p>
            <a:pPr algn="ctr"/>
            <a:r>
              <a:rPr lang="en-US" sz="3200" dirty="0">
                <a:latin typeface="Sanskrit Text" panose="02020503050405020304" pitchFamily="18" charset="0"/>
                <a:cs typeface="Sanskrit Text" panose="02020503050405020304" pitchFamily="18" charset="0"/>
              </a:rPr>
              <a:t>Overwintering Rock Sandpipers</a:t>
            </a:r>
            <a:br>
              <a:rPr lang="en-US" sz="3200" dirty="0">
                <a:latin typeface="Sanskrit Text" panose="02020503050405020304" pitchFamily="18" charset="0"/>
                <a:cs typeface="Sanskrit Text" panose="02020503050405020304" pitchFamily="18" charset="0"/>
              </a:rPr>
            </a:br>
            <a:r>
              <a:rPr lang="en-US" sz="2700" dirty="0">
                <a:latin typeface="Sanskrit Text" panose="02020503050405020304" pitchFamily="18" charset="0"/>
                <a:cs typeface="Sanskrit Text" panose="02020503050405020304" pitchFamily="18" charset="0"/>
              </a:rPr>
              <a:t>Roosting at the Harbor</a:t>
            </a:r>
            <a:br>
              <a:rPr lang="en-US" sz="3200" dirty="0">
                <a:latin typeface="Sanskrit Text" panose="02020503050405020304" pitchFamily="18" charset="0"/>
                <a:cs typeface="Sanskrit Text" panose="02020503050405020304" pitchFamily="18" charset="0"/>
              </a:rPr>
            </a:br>
            <a:endParaRPr lang="en-US" sz="3200" dirty="0">
              <a:latin typeface="Sanskrit Text" panose="02020503050405020304" pitchFamily="18" charset="0"/>
              <a:cs typeface="Sanskrit Text" panose="02020503050405020304" pitchFamily="18" charset="0"/>
            </a:endParaRPr>
          </a:p>
        </p:txBody>
      </p:sp>
      <p:pic>
        <p:nvPicPr>
          <p:cNvPr id="5" name="Content Placeholder 4" descr="A picture containing outdoor, water, nature&#10;&#10;Description automatically generated">
            <a:extLst>
              <a:ext uri="{FF2B5EF4-FFF2-40B4-BE49-F238E27FC236}">
                <a16:creationId xmlns:a16="http://schemas.microsoft.com/office/drawing/2014/main" id="{20EBB7B4-8E6A-BB6B-AF1C-050204A793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226" y="1600200"/>
            <a:ext cx="5488641" cy="3657600"/>
          </a:xfrm>
        </p:spPr>
      </p:pic>
      <p:pic>
        <p:nvPicPr>
          <p:cNvPr id="6" name="Picture 5">
            <a:extLst>
              <a:ext uri="{FF2B5EF4-FFF2-40B4-BE49-F238E27FC236}">
                <a16:creationId xmlns:a16="http://schemas.microsoft.com/office/drawing/2014/main" id="{E0EB39F1-3B22-C91B-9A6B-A3C80A8FE424}"/>
              </a:ext>
            </a:extLst>
          </p:cNvPr>
          <p:cNvPicPr>
            <a:picLocks noChangeAspect="1"/>
          </p:cNvPicPr>
          <p:nvPr/>
        </p:nvPicPr>
        <p:blipFill>
          <a:blip r:embed="rId3"/>
          <a:stretch>
            <a:fillRect/>
          </a:stretch>
        </p:blipFill>
        <p:spPr>
          <a:xfrm>
            <a:off x="6369135" y="1600200"/>
            <a:ext cx="5486400" cy="3657600"/>
          </a:xfrm>
          <a:prstGeom prst="rect">
            <a:avLst/>
          </a:prstGeom>
        </p:spPr>
      </p:pic>
    </p:spTree>
    <p:extLst>
      <p:ext uri="{BB962C8B-B14F-4D97-AF65-F5344CB8AC3E}">
        <p14:creationId xmlns:p14="http://schemas.microsoft.com/office/powerpoint/2010/main" val="344895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F1B8-CBEF-C874-683F-14A138F61D67}"/>
              </a:ext>
            </a:extLst>
          </p:cNvPr>
          <p:cNvSpPr>
            <a:spLocks noGrp="1"/>
          </p:cNvSpPr>
          <p:nvPr>
            <p:ph type="title"/>
          </p:nvPr>
        </p:nvSpPr>
        <p:spPr/>
        <p:txBody>
          <a:bodyPr>
            <a:normAutofit/>
          </a:bodyPr>
          <a:lstStyle/>
          <a:p>
            <a:pPr algn="ctr"/>
            <a:r>
              <a:rPr lang="en-US" sz="2800" dirty="0">
                <a:latin typeface="Sanskrit Text" panose="02020503050405020304" pitchFamily="18" charset="0"/>
                <a:cs typeface="Sanskrit Text" panose="02020503050405020304" pitchFamily="18" charset="0"/>
              </a:rPr>
              <a:t>Overwintering Rock Sandpipers</a:t>
            </a:r>
            <a:br>
              <a:rPr lang="en-US" sz="2800" dirty="0">
                <a:latin typeface="Sanskrit Text" panose="02020503050405020304" pitchFamily="18" charset="0"/>
                <a:cs typeface="Sanskrit Text" panose="02020503050405020304" pitchFamily="18" charset="0"/>
              </a:rPr>
            </a:br>
            <a:r>
              <a:rPr lang="en-US" sz="2400" dirty="0">
                <a:latin typeface="Sanskrit Text" panose="02020503050405020304" pitchFamily="18" charset="0"/>
                <a:cs typeface="Sanskrit Text" panose="02020503050405020304" pitchFamily="18" charset="0"/>
              </a:rPr>
              <a:t>Foraging in Mud Bay</a:t>
            </a:r>
          </a:p>
        </p:txBody>
      </p:sp>
      <p:pic>
        <p:nvPicPr>
          <p:cNvPr id="4" name="Picture 3">
            <a:extLst>
              <a:ext uri="{FF2B5EF4-FFF2-40B4-BE49-F238E27FC236}">
                <a16:creationId xmlns:a16="http://schemas.microsoft.com/office/drawing/2014/main" id="{D1CA49CF-DDA7-DC3B-EDFC-023F83788B68}"/>
              </a:ext>
            </a:extLst>
          </p:cNvPr>
          <p:cNvPicPr>
            <a:picLocks noChangeAspect="1"/>
          </p:cNvPicPr>
          <p:nvPr/>
        </p:nvPicPr>
        <p:blipFill>
          <a:blip r:embed="rId2"/>
          <a:stretch>
            <a:fillRect/>
          </a:stretch>
        </p:blipFill>
        <p:spPr>
          <a:xfrm>
            <a:off x="465612" y="1690688"/>
            <a:ext cx="5486400" cy="3657600"/>
          </a:xfrm>
          <a:prstGeom prst="rect">
            <a:avLst/>
          </a:prstGeom>
        </p:spPr>
      </p:pic>
      <p:pic>
        <p:nvPicPr>
          <p:cNvPr id="5" name="Picture 4">
            <a:extLst>
              <a:ext uri="{FF2B5EF4-FFF2-40B4-BE49-F238E27FC236}">
                <a16:creationId xmlns:a16="http://schemas.microsoft.com/office/drawing/2014/main" id="{A1B0EC10-E367-B90C-E821-3792FD5853CF}"/>
              </a:ext>
            </a:extLst>
          </p:cNvPr>
          <p:cNvPicPr>
            <a:picLocks noChangeAspect="1"/>
          </p:cNvPicPr>
          <p:nvPr/>
        </p:nvPicPr>
        <p:blipFill>
          <a:blip r:embed="rId3"/>
          <a:stretch>
            <a:fillRect/>
          </a:stretch>
        </p:blipFill>
        <p:spPr>
          <a:xfrm>
            <a:off x="6239988" y="1690688"/>
            <a:ext cx="5486400" cy="3657600"/>
          </a:xfrm>
          <a:prstGeom prst="rect">
            <a:avLst/>
          </a:prstGeom>
        </p:spPr>
      </p:pic>
    </p:spTree>
    <p:extLst>
      <p:ext uri="{BB962C8B-B14F-4D97-AF65-F5344CB8AC3E}">
        <p14:creationId xmlns:p14="http://schemas.microsoft.com/office/powerpoint/2010/main" val="218965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843" y="365125"/>
            <a:ext cx="10515600" cy="1325563"/>
          </a:xfrm>
        </p:spPr>
        <p:txBody>
          <a:bodyPr>
            <a:normAutofit/>
          </a:bodyPr>
          <a:lstStyle/>
          <a:p>
            <a:pPr algn="ctr"/>
            <a:r>
              <a:rPr lang="en-US" sz="3200" b="1" dirty="0">
                <a:latin typeface="Sanskrit Text" panose="02020503050405020304" pitchFamily="18" charset="0"/>
                <a:cs typeface="Sanskrit Text" panose="02020503050405020304" pitchFamily="18" charset="0"/>
              </a:rPr>
              <a:t>Monitoring Sites in the Homer Spit Area</a:t>
            </a:r>
            <a:br>
              <a:rPr lang="en-US" sz="3200" b="1" dirty="0">
                <a:latin typeface="Sanskrit Text" panose="02020503050405020304" pitchFamily="18" charset="0"/>
                <a:cs typeface="Sanskrit Text" panose="02020503050405020304" pitchFamily="18" charset="0"/>
              </a:rPr>
            </a:br>
            <a:r>
              <a:rPr lang="en-US" sz="2800" b="1" dirty="0">
                <a:latin typeface="Sanskrit Text" panose="02020503050405020304" pitchFamily="18" charset="0"/>
                <a:cs typeface="Sanskrit Text" panose="02020503050405020304" pitchFamily="18" charset="0"/>
              </a:rPr>
              <a:t>Each Has a Different Type of Habit</a:t>
            </a:r>
            <a:r>
              <a:rPr lang="en-US" sz="3200" b="1" dirty="0">
                <a:latin typeface="Sanskrit Text" panose="02020503050405020304" pitchFamily="18" charset="0"/>
                <a:cs typeface="Sanskrit Text" panose="02020503050405020304" pitchFamily="18" charset="0"/>
              </a:rPr>
              <a:t>at</a:t>
            </a:r>
          </a:p>
        </p:txBody>
      </p:sp>
      <p:pic>
        <p:nvPicPr>
          <p:cNvPr id="6" name="Picture 5"/>
          <p:cNvPicPr>
            <a:picLocks noChangeAspect="1"/>
          </p:cNvPicPr>
          <p:nvPr/>
        </p:nvPicPr>
        <p:blipFill>
          <a:blip r:embed="rId2"/>
          <a:stretch>
            <a:fillRect/>
          </a:stretch>
        </p:blipFill>
        <p:spPr>
          <a:xfrm>
            <a:off x="3521356" y="1690688"/>
            <a:ext cx="5915066" cy="4572000"/>
          </a:xfrm>
          <a:prstGeom prst="rect">
            <a:avLst/>
          </a:prstGeom>
        </p:spPr>
      </p:pic>
    </p:spTree>
    <p:extLst>
      <p:ext uri="{BB962C8B-B14F-4D97-AF65-F5344CB8AC3E}">
        <p14:creationId xmlns:p14="http://schemas.microsoft.com/office/powerpoint/2010/main" val="1967315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2DF0E9-BA58-575C-55ED-064D8E105AA6}"/>
              </a:ext>
            </a:extLst>
          </p:cNvPr>
          <p:cNvPicPr>
            <a:picLocks noChangeAspect="1"/>
          </p:cNvPicPr>
          <p:nvPr/>
        </p:nvPicPr>
        <p:blipFill>
          <a:blip r:embed="rId2"/>
          <a:stretch>
            <a:fillRect/>
          </a:stretch>
        </p:blipFill>
        <p:spPr>
          <a:xfrm>
            <a:off x="2254456" y="228600"/>
            <a:ext cx="8117488" cy="6400800"/>
          </a:xfrm>
          <a:prstGeom prst="rect">
            <a:avLst/>
          </a:prstGeom>
        </p:spPr>
      </p:pic>
    </p:spTree>
    <p:extLst>
      <p:ext uri="{BB962C8B-B14F-4D97-AF65-F5344CB8AC3E}">
        <p14:creationId xmlns:p14="http://schemas.microsoft.com/office/powerpoint/2010/main" val="1239571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29C03E-E486-0F28-1E72-BD42296C5563}"/>
              </a:ext>
            </a:extLst>
          </p:cNvPr>
          <p:cNvPicPr>
            <a:picLocks noChangeAspect="1"/>
          </p:cNvPicPr>
          <p:nvPr/>
        </p:nvPicPr>
        <p:blipFill>
          <a:blip r:embed="rId3"/>
          <a:stretch>
            <a:fillRect/>
          </a:stretch>
        </p:blipFill>
        <p:spPr>
          <a:xfrm>
            <a:off x="925260" y="228600"/>
            <a:ext cx="10341480" cy="6400800"/>
          </a:xfrm>
          <a:prstGeom prst="rect">
            <a:avLst/>
          </a:prstGeom>
        </p:spPr>
      </p:pic>
    </p:spTree>
    <p:extLst>
      <p:ext uri="{BB962C8B-B14F-4D97-AF65-F5344CB8AC3E}">
        <p14:creationId xmlns:p14="http://schemas.microsoft.com/office/powerpoint/2010/main" val="1555749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08" y="1035001"/>
            <a:ext cx="6718029" cy="5486400"/>
          </a:xfrm>
          <a:prstGeom prst="rect">
            <a:avLst/>
          </a:prstGeom>
        </p:spPr>
      </p:pic>
      <p:sp>
        <p:nvSpPr>
          <p:cNvPr id="2" name="Rectangle 1"/>
          <p:cNvSpPr/>
          <p:nvPr/>
        </p:nvSpPr>
        <p:spPr>
          <a:xfrm>
            <a:off x="3565003" y="204004"/>
            <a:ext cx="5011838" cy="830997"/>
          </a:xfrm>
          <a:prstGeom prst="rect">
            <a:avLst/>
          </a:prstGeom>
        </p:spPr>
        <p:txBody>
          <a:bodyPr wrap="square">
            <a:spAutoFit/>
          </a:bodyPr>
          <a:lstStyle/>
          <a:p>
            <a:r>
              <a:rPr lang="en-US" sz="2400" b="1" dirty="0">
                <a:solidFill>
                  <a:srgbClr val="1F1B1D"/>
                </a:solidFill>
              </a:rPr>
              <a:t>Migratory shorebird populations have declined by almost 70% since 1973.</a:t>
            </a:r>
            <a:endParaRPr lang="en-US" sz="2400" b="1" dirty="0"/>
          </a:p>
        </p:txBody>
      </p:sp>
    </p:spTree>
    <p:extLst>
      <p:ext uri="{BB962C8B-B14F-4D97-AF65-F5344CB8AC3E}">
        <p14:creationId xmlns:p14="http://schemas.microsoft.com/office/powerpoint/2010/main" val="1147155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87C0-ED51-850D-565B-82B50D47EC26}"/>
              </a:ext>
            </a:extLst>
          </p:cNvPr>
          <p:cNvSpPr>
            <a:spLocks noGrp="1"/>
          </p:cNvSpPr>
          <p:nvPr>
            <p:ph type="title"/>
          </p:nvPr>
        </p:nvSpPr>
        <p:spPr>
          <a:xfrm>
            <a:off x="838200" y="542611"/>
            <a:ext cx="10515600" cy="874207"/>
          </a:xfrm>
        </p:spPr>
        <p:txBody>
          <a:bodyPr>
            <a:noAutofit/>
          </a:bodyPr>
          <a:lstStyle/>
          <a:p>
            <a:pPr marL="0" marR="0" algn="ctr">
              <a:spcBef>
                <a:spcPts val="0"/>
              </a:spcBef>
              <a:spcAft>
                <a:spcPts val="0"/>
              </a:spcAft>
            </a:pPr>
            <a:r>
              <a:rPr lang="en-US" sz="2400" b="1" dirty="0">
                <a:effectLst/>
                <a:latin typeface="+mn-lt"/>
                <a:ea typeface="Calibri" panose="020F0502020204030204" pitchFamily="34" charset="0"/>
                <a:cs typeface="Times New Roman" panose="02020603050405020304" pitchFamily="18" charset="0"/>
              </a:rPr>
              <a:t>State of the Birds 2022</a:t>
            </a:r>
            <a:br>
              <a:rPr lang="en-US" sz="2400" dirty="0">
                <a:effectLst/>
                <a:latin typeface="+mn-lt"/>
                <a:ea typeface="Calibri" panose="020F0502020204030204" pitchFamily="34" charset="0"/>
                <a:cs typeface="Times New Roman" panose="02020603050405020304" pitchFamily="18" charset="0"/>
              </a:rPr>
            </a:br>
            <a:r>
              <a:rPr lang="en-US" sz="2400" dirty="0">
                <a:effectLst/>
                <a:latin typeface="+mn-lt"/>
                <a:ea typeface="Calibri" panose="020F0502020204030204" pitchFamily="34" charset="0"/>
                <a:cs typeface="Times New Roman" panose="02020603050405020304" pitchFamily="18" charset="0"/>
              </a:rPr>
              <a:t>Trends for breeding bird species by group or by habitat during 1970–2019,</a:t>
            </a:r>
            <a:br>
              <a:rPr lang="en-US" sz="2400" dirty="0">
                <a:effectLst/>
                <a:latin typeface="+mn-lt"/>
                <a:ea typeface="Calibri" panose="020F0502020204030204" pitchFamily="34" charset="0"/>
                <a:cs typeface="Times New Roman" panose="02020603050405020304" pitchFamily="18" charset="0"/>
              </a:rPr>
            </a:br>
            <a:r>
              <a:rPr lang="en-US" sz="2400" dirty="0">
                <a:effectLst/>
                <a:latin typeface="+mn-lt"/>
                <a:ea typeface="Calibri" panose="020F0502020204030204" pitchFamily="34" charset="0"/>
                <a:cs typeface="Times New Roman" panose="02020603050405020304" pitchFamily="18" charset="0"/>
              </a:rPr>
              <a:t>except for the shorebirds trend, which begins in 1980.</a:t>
            </a:r>
            <a:br>
              <a:rPr lang="en-US" sz="2400" dirty="0">
                <a:effectLst/>
                <a:latin typeface="+mn-lt"/>
                <a:ea typeface="Calibri" panose="020F0502020204030204" pitchFamily="34" charset="0"/>
                <a:cs typeface="Times New Roman" panose="02020603050405020304" pitchFamily="18" charset="0"/>
              </a:rPr>
            </a:br>
            <a:endParaRPr lang="en-US" sz="2400" dirty="0">
              <a:latin typeface="+mn-lt"/>
            </a:endParaRPr>
          </a:p>
        </p:txBody>
      </p:sp>
      <p:pic>
        <p:nvPicPr>
          <p:cNvPr id="4" name="Content Placeholder 3">
            <a:extLst>
              <a:ext uri="{FF2B5EF4-FFF2-40B4-BE49-F238E27FC236}">
                <a16:creationId xmlns:a16="http://schemas.microsoft.com/office/drawing/2014/main" id="{40546904-E1F8-D7F0-35E5-72D44DACB705}"/>
              </a:ext>
            </a:extLst>
          </p:cNvPr>
          <p:cNvPicPr>
            <a:picLocks noGrp="1" noChangeAspect="1"/>
          </p:cNvPicPr>
          <p:nvPr>
            <p:ph idx="1"/>
          </p:nvPr>
        </p:nvPicPr>
        <p:blipFill>
          <a:blip r:embed="rId2"/>
          <a:stretch>
            <a:fillRect/>
          </a:stretch>
        </p:blipFill>
        <p:spPr>
          <a:xfrm>
            <a:off x="1948284" y="1321815"/>
            <a:ext cx="8728370" cy="5120640"/>
          </a:xfrm>
          <a:prstGeom prst="rect">
            <a:avLst/>
          </a:prstGeom>
        </p:spPr>
      </p:pic>
    </p:spTree>
    <p:extLst>
      <p:ext uri="{BB962C8B-B14F-4D97-AF65-F5344CB8AC3E}">
        <p14:creationId xmlns:p14="http://schemas.microsoft.com/office/powerpoint/2010/main" val="2237299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5749D8-AF88-A5F6-D80D-16391A0096BF}"/>
              </a:ext>
            </a:extLst>
          </p:cNvPr>
          <p:cNvPicPr>
            <a:picLocks noChangeAspect="1"/>
          </p:cNvPicPr>
          <p:nvPr/>
        </p:nvPicPr>
        <p:blipFill>
          <a:blip r:embed="rId2"/>
          <a:stretch>
            <a:fillRect/>
          </a:stretch>
        </p:blipFill>
        <p:spPr>
          <a:xfrm>
            <a:off x="1433512" y="133350"/>
            <a:ext cx="9324975" cy="6591300"/>
          </a:xfrm>
          <a:prstGeom prst="rect">
            <a:avLst/>
          </a:prstGeom>
        </p:spPr>
      </p:pic>
    </p:spTree>
    <p:extLst>
      <p:ext uri="{BB962C8B-B14F-4D97-AF65-F5344CB8AC3E}">
        <p14:creationId xmlns:p14="http://schemas.microsoft.com/office/powerpoint/2010/main" val="3824110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192" y="93785"/>
            <a:ext cx="10012680" cy="6675120"/>
          </a:xfrm>
          <a:prstGeom prst="rect">
            <a:avLst/>
          </a:prstGeom>
        </p:spPr>
      </p:pic>
      <p:sp>
        <p:nvSpPr>
          <p:cNvPr id="2" name="Rectangle 1"/>
          <p:cNvSpPr/>
          <p:nvPr/>
        </p:nvSpPr>
        <p:spPr>
          <a:xfrm>
            <a:off x="3582213" y="186652"/>
            <a:ext cx="5128392"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2,030 Surfbirds seen at Homer Spit on May 13, 2015.</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1512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5018" y="733717"/>
            <a:ext cx="8125427" cy="4459811"/>
          </a:xfrm>
          <a:prstGeom prst="rect">
            <a:avLst/>
          </a:prstGeom>
        </p:spPr>
        <p:txBody>
          <a:bodyPr wrap="square">
            <a:spAutoFit/>
          </a:bodyPr>
          <a:lstStyle/>
          <a:p>
            <a:pPr>
              <a:lnSpc>
                <a:spcPct val="107000"/>
              </a:lnSpc>
              <a:spcAft>
                <a:spcPts val="8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Acknowledgements: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Brad A. Andres, Ph.D. who encouraged us to start this monitoring project.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National Coordinator, U.S. Shorebird Conservation Plan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U.S. Fish and Wildlife Service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Richard Lanctot, PhD who has provided needed support and advice.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Region 7 Shorebird Coordinator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U.S. Fish and Wildlife Service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All Kachemak Bay Birders volunteers over the past fourteen years.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Kachemak Bay Shorebird Monitoring Project is based on volunteer effort and has no funding.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813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b="1" dirty="0">
                <a:latin typeface="Sanskrit Text" panose="02020503050405020304" pitchFamily="18" charset="0"/>
                <a:cs typeface="Sanskrit Text" panose="02020503050405020304" pitchFamily="18" charset="0"/>
              </a:rPr>
              <a:t>Mud Bay, Mariner Park Lagoon, and Mid-Spit Sites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4438" y="1825625"/>
            <a:ext cx="6643124" cy="4351338"/>
          </a:xfrm>
        </p:spPr>
      </p:pic>
    </p:spTree>
    <p:extLst>
      <p:ext uri="{BB962C8B-B14F-4D97-AF65-F5344CB8AC3E}">
        <p14:creationId xmlns:p14="http://schemas.microsoft.com/office/powerpoint/2010/main" val="293093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normAutofit/>
          </a:bodyPr>
          <a:lstStyle/>
          <a:p>
            <a:pPr algn="ctr"/>
            <a:r>
              <a:rPr lang="en-US" sz="3200" b="1" dirty="0">
                <a:latin typeface="Sanskrit Text" panose="02020503050405020304" pitchFamily="18" charset="0"/>
                <a:cs typeface="Sanskrit Text" panose="02020503050405020304" pitchFamily="18" charset="0"/>
              </a:rPr>
              <a:t>Mud Bay Site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522" y="1195754"/>
            <a:ext cx="7547376" cy="5029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028" y="1195754"/>
            <a:ext cx="2743870" cy="1828800"/>
          </a:xfrm>
          <a:prstGeom prst="rect">
            <a:avLst/>
          </a:prstGeom>
        </p:spPr>
      </p:pic>
    </p:spTree>
    <p:extLst>
      <p:ext uri="{BB962C8B-B14F-4D97-AF65-F5344CB8AC3E}">
        <p14:creationId xmlns:p14="http://schemas.microsoft.com/office/powerpoint/2010/main" val="113710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5798"/>
          </a:xfrm>
        </p:spPr>
        <p:txBody>
          <a:bodyPr>
            <a:normAutofit/>
          </a:bodyPr>
          <a:lstStyle/>
          <a:p>
            <a:pPr algn="ctr"/>
            <a:r>
              <a:rPr lang="en-US" sz="3200" b="1" dirty="0">
                <a:latin typeface="Sanskrit Text" panose="02020503050405020304" pitchFamily="18" charset="0"/>
                <a:cs typeface="Sanskrit Text" panose="02020503050405020304" pitchFamily="18" charset="0"/>
              </a:rPr>
              <a:t>Mariner Park Lagoon Site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2244" y="1438363"/>
            <a:ext cx="7547376" cy="5029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342" y="1438363"/>
            <a:ext cx="3154278" cy="2103120"/>
          </a:xfrm>
          <a:prstGeom prst="rect">
            <a:avLst/>
          </a:prstGeom>
        </p:spPr>
      </p:pic>
    </p:spTree>
    <p:extLst>
      <p:ext uri="{BB962C8B-B14F-4D97-AF65-F5344CB8AC3E}">
        <p14:creationId xmlns:p14="http://schemas.microsoft.com/office/powerpoint/2010/main" val="119033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Sanskrit Text" panose="02020503050405020304" pitchFamily="18" charset="0"/>
                <a:cs typeface="Sanskrit Text" panose="02020503050405020304" pitchFamily="18" charset="0"/>
              </a:rPr>
              <a:t>Mid-Spit Site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66358" y="2586052"/>
            <a:ext cx="4659284" cy="2830484"/>
          </a:xfrm>
        </p:spPr>
      </p:pic>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6728" y="1343851"/>
            <a:ext cx="8278605" cy="5029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80" y="4142725"/>
            <a:ext cx="3703320" cy="24688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80" y="1105297"/>
            <a:ext cx="3703320" cy="2468880"/>
          </a:xfrm>
          <a:prstGeom prst="rect">
            <a:avLst/>
          </a:prstGeom>
        </p:spPr>
      </p:pic>
    </p:spTree>
    <p:extLst>
      <p:ext uri="{BB962C8B-B14F-4D97-AF65-F5344CB8AC3E}">
        <p14:creationId xmlns:p14="http://schemas.microsoft.com/office/powerpoint/2010/main" val="2068937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28953"/>
            <a:ext cx="10515599" cy="1031631"/>
          </a:xfrm>
        </p:spPr>
        <p:txBody>
          <a:bodyPr>
            <a:normAutofit/>
          </a:bodyPr>
          <a:lstStyle/>
          <a:p>
            <a:pPr algn="ctr"/>
            <a:r>
              <a:rPr lang="en-US" sz="3200" b="1" dirty="0">
                <a:latin typeface="Sanskrit Text" panose="02020503050405020304" pitchFamily="18" charset="0"/>
                <a:cs typeface="Sanskrit Text" panose="02020503050405020304" pitchFamily="18" charset="0"/>
              </a:rPr>
              <a:t>Boat Harbor Shorebirds</a:t>
            </a:r>
          </a:p>
        </p:txBody>
      </p:sp>
      <p:sp>
        <p:nvSpPr>
          <p:cNvPr id="7" name="Text Placeholder 6"/>
          <p:cNvSpPr>
            <a:spLocks noGrp="1"/>
          </p:cNvSpPr>
          <p:nvPr>
            <p:ph type="body" idx="1"/>
          </p:nvPr>
        </p:nvSpPr>
        <p:spPr>
          <a:xfrm>
            <a:off x="397437" y="748628"/>
            <a:ext cx="5157787" cy="823912"/>
          </a:xfrm>
        </p:spPr>
        <p:txBody>
          <a:bodyPr>
            <a:normAutofit fontScale="92500"/>
          </a:bodyPr>
          <a:lstStyle/>
          <a:p>
            <a:pPr algn="ctr"/>
            <a:r>
              <a:rPr lang="en-US" sz="2800" b="0" dirty="0">
                <a:latin typeface="Sanskrit Text" panose="02020503050405020304" pitchFamily="18" charset="0"/>
                <a:cs typeface="Sanskrit Text" panose="02020503050405020304" pitchFamily="18" charset="0"/>
              </a:rPr>
              <a:t>Surfbirds and Black Turnstone</a:t>
            </a:r>
          </a:p>
        </p:txBody>
      </p:sp>
      <p:sp>
        <p:nvSpPr>
          <p:cNvPr id="8" name="Text Placeholder 7"/>
          <p:cNvSpPr>
            <a:spLocks noGrp="1"/>
          </p:cNvSpPr>
          <p:nvPr>
            <p:ph type="body" sz="quarter" idx="3"/>
          </p:nvPr>
        </p:nvSpPr>
        <p:spPr>
          <a:xfrm>
            <a:off x="6318738" y="844063"/>
            <a:ext cx="5189050" cy="728478"/>
          </a:xfrm>
        </p:spPr>
        <p:txBody>
          <a:bodyPr>
            <a:normAutofit fontScale="92500"/>
          </a:bodyPr>
          <a:lstStyle/>
          <a:p>
            <a:pPr algn="ctr"/>
            <a:r>
              <a:rPr lang="en-US" sz="2800" b="0" dirty="0">
                <a:latin typeface="Sanskrit Text" panose="02020503050405020304" pitchFamily="18" charset="0"/>
                <a:cs typeface="Sanskrit Text" panose="02020503050405020304" pitchFamily="18" charset="0"/>
              </a:rPr>
              <a:t>Rock Sandpipers in Early Spring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835395"/>
            <a:ext cx="5760720" cy="3840480"/>
          </a:xfrm>
          <a:prstGeom prst="rect">
            <a:avLst/>
          </a:prstGeom>
        </p:spPr>
      </p:pic>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9867" y="1835395"/>
            <a:ext cx="5766486" cy="3840480"/>
          </a:xfrm>
        </p:spPr>
      </p:pic>
    </p:spTree>
    <p:extLst>
      <p:ext uri="{BB962C8B-B14F-4D97-AF65-F5344CB8AC3E}">
        <p14:creationId xmlns:p14="http://schemas.microsoft.com/office/powerpoint/2010/main" val="2482269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855</Words>
  <Application>Microsoft Office PowerPoint</Application>
  <PresentationFormat>Widescreen</PresentationFormat>
  <Paragraphs>113</Paragraphs>
  <Slides>46</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Calibri</vt:lpstr>
      <vt:lpstr>Calibri Light</vt:lpstr>
      <vt:lpstr>Sanskrit Text</vt:lpstr>
      <vt:lpstr>Times New Roman</vt:lpstr>
      <vt:lpstr>Wingdings</vt:lpstr>
      <vt:lpstr>Office Theme</vt:lpstr>
      <vt:lpstr>1_Office Theme</vt:lpstr>
      <vt:lpstr>Monitoring Kachemak Bay’s Spring Shorebird Migration  George Matz  Kachemak Bay Birders  </vt:lpstr>
      <vt:lpstr>Below dramatic peaks and jagged cliffs, a complex area of spits, tidal flats, sandy beaches, and rocky shores supports an abundance and diversity of wildlife, including 36 species of shorebirds.  These shorebirds have long been part of the Kachemak Bay story…In 1996 Kachemak Bay was designated a WHSRN site, formalizing its identification as one of the most important sites for migrating shorebirds in Alaska…Since then, Kachemak Bay Birders have submitted 13 years’ worth of data for one of the most important shorebird staging sites in Alaska… making it one of the most well-covered sites in the hemisphere for ISS.  International Shorebird Survey Newsletter, Sept. 2021.  </vt:lpstr>
      <vt:lpstr>Kachemak Bay Birders Purpose for Monitoring</vt:lpstr>
      <vt:lpstr>Monitoring Sites in the Homer Spit Area Each Has a Different Type of Habitat</vt:lpstr>
      <vt:lpstr>Mud Bay, Mariner Park Lagoon, and Mid-Spit Sites</vt:lpstr>
      <vt:lpstr>Mud Bay Site</vt:lpstr>
      <vt:lpstr>Mariner Park Lagoon Site</vt:lpstr>
      <vt:lpstr>Mid-Spit Site</vt:lpstr>
      <vt:lpstr>Boat Harbor Shorebirds</vt:lpstr>
      <vt:lpstr>Beluga Slough Site</vt:lpstr>
      <vt:lpstr>Islands and Islets</vt:lpstr>
      <vt:lpstr>Shorebird Monitoring Sites Added in 2013</vt:lpstr>
      <vt:lpstr>ebird Hotspots for Western Sandpipers</vt:lpstr>
      <vt:lpstr>Kachemak Bay Shorebird Monitoring Project Protocol</vt:lpstr>
      <vt:lpstr>2022 Shorebird Monitoring Project Volunteers Total of 75 volunteers </vt:lpstr>
      <vt:lpstr>Kachemak Bay Shorebird Monitoring Project Protocol</vt:lpstr>
      <vt:lpstr>Optimal Monitoring Time  Tidal Range for April and May 2023 is from a low of -4.1’ to a high of 21.1’. </vt:lpstr>
      <vt:lpstr>2023 Homer Spit and Anchor River  Monitoring Times and Tides</vt:lpstr>
      <vt:lpstr>We Note Disturbances</vt:lpstr>
      <vt:lpstr>Observations reported via eBird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Monitoring Counts to Supplemental Counts 2009-2017</vt:lpstr>
      <vt:lpstr>2022 Monitoring Results for the Anchor River</vt:lpstr>
      <vt:lpstr>PowerPoint Presentation</vt:lpstr>
      <vt:lpstr>2022 Monitoring Results for the Kasilof River</vt:lpstr>
      <vt:lpstr>PowerPoint Presentation</vt:lpstr>
      <vt:lpstr>Stationary Low Pressure Over Gulf of Alaska in Early May 2017 </vt:lpstr>
      <vt:lpstr>PowerPoint Presentation</vt:lpstr>
      <vt:lpstr>PowerPoint Presentation</vt:lpstr>
      <vt:lpstr>Overwintering Rock Sandpipers Roosting at the Harbor </vt:lpstr>
      <vt:lpstr>Overwintering Rock Sandpipers Foraging in Mud Bay</vt:lpstr>
      <vt:lpstr>PowerPoint Presentation</vt:lpstr>
      <vt:lpstr>PowerPoint Presentation</vt:lpstr>
      <vt:lpstr>PowerPoint Presentation</vt:lpstr>
      <vt:lpstr>State of the Birds 2022 Trends for breeding bird species by group or by habitat during 1970–2019, except for the shorebirds trend, which begins in 1980.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Kenai Peninsula Shorebird Spring Migration Monitoring George Matz Kachemak Bay Birders</dc:title>
  <dc:creator>Microsoft account</dc:creator>
  <cp:lastModifiedBy>George Matz</cp:lastModifiedBy>
  <cp:revision>148</cp:revision>
  <dcterms:created xsi:type="dcterms:W3CDTF">2017-11-05T19:08:12Z</dcterms:created>
  <dcterms:modified xsi:type="dcterms:W3CDTF">2023-05-02T21:16:48Z</dcterms:modified>
</cp:coreProperties>
</file>