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79" r:id="rId5"/>
    <p:sldId id="311" r:id="rId6"/>
    <p:sldId id="31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57" r:id="rId18"/>
    <p:sldId id="258" r:id="rId19"/>
    <p:sldId id="259" r:id="rId20"/>
    <p:sldId id="260" r:id="rId21"/>
    <p:sldId id="273" r:id="rId22"/>
    <p:sldId id="261" r:id="rId23"/>
    <p:sldId id="274" r:id="rId24"/>
    <p:sldId id="275" r:id="rId25"/>
    <p:sldId id="277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3" r:id="rId41"/>
    <p:sldId id="295" r:id="rId42"/>
    <p:sldId id="296" r:id="rId43"/>
    <p:sldId id="315" r:id="rId44"/>
    <p:sldId id="297" r:id="rId45"/>
    <p:sldId id="313" r:id="rId46"/>
    <p:sldId id="314" r:id="rId47"/>
    <p:sldId id="298" r:id="rId48"/>
    <p:sldId id="299" r:id="rId49"/>
    <p:sldId id="301" r:id="rId50"/>
    <p:sldId id="300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49E3-588E-30F4-3F55-07DF8C797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9A50F-0BCA-6DC9-01DE-BA1E04D2B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00578-B6EC-74BB-E5D5-5C7FA408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64-7F53-4FED-A80F-F66A9CCEE6E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9DD78-237A-F5CC-EF8C-6449A456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F0FD1-1569-CB3D-3651-8A1BC3BD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BEF-EB72-477A-8CD2-36171DEA4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8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CBB8-71FA-779A-314E-472988EF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94E31-770C-32FB-15BD-4E7F74B9A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21144-AFDE-4505-D83B-62E49AFE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64-7F53-4FED-A80F-F66A9CCEE6E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8EAC5-4E88-ED48-EE4F-95690FAD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FCC10-2592-676D-1DC1-18988095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BEF-EB72-477A-8CD2-36171DEA4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1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16C5BE-7624-FA88-BDCD-36D7A9E35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1CD84-28E5-858E-ACF1-59295A756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CEBA2-D4E4-175E-F331-6A4B5993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64-7F53-4FED-A80F-F66A9CCEE6E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535F5-A8AE-E364-AA60-5B2BB9FA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1B7B9-5B9B-4863-60D3-071B8D61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BEF-EB72-477A-8CD2-36171DEA4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1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70EC9-929F-2E5F-990F-10E88CF6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09ADB-7FF4-CB88-84B4-20D2BE80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C678C-070B-FEC8-5CDC-3997391F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64-7F53-4FED-A80F-F66A9CCEE6E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DC317-C3C1-8B82-5840-770D46A9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2FC82-B6B4-CDF0-AAB2-B70121AC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BEF-EB72-477A-8CD2-36171DEA4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7ABB-AB9B-B367-B3C0-DE6CE3EC8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F88EE-BCA6-D6F6-2003-E9ED9AC7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CEF1E-CC07-2D2F-59FD-4D43F9852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64-7F53-4FED-A80F-F66A9CCEE6E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6F2BE-5664-D556-980E-3DDD5710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8CC8E-C44C-BAB0-A553-0309EF27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BEF-EB72-477A-8CD2-36171DEA4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7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8F69-EBCF-B599-8534-60C008DF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E2082-2B5C-E338-0F44-90FF8AD53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EB9A9-CAB1-81D0-5B80-201A63FFB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7E825-2377-3EDD-640D-E55CAF437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64-7F53-4FED-A80F-F66A9CCEE6E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73067-D7E3-E17A-FC40-19A69704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9112A-DEC7-27A5-37DF-ED9AD0A9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BEF-EB72-477A-8CD2-36171DEA4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9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CC058-5B25-F5EC-4942-6CB43A60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E3399-F635-DD34-E78D-9DE9B2190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37EDB-899E-E7B6-C62F-FC0DFDA32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0470E-4593-28D2-3B8C-CECB6A9BC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D80ED-F8B1-E8D2-3F5C-60F55852C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342C6-CA21-2C22-974B-73C6D828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64-7F53-4FED-A80F-F66A9CCEE6E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F94A03-64E9-7D67-7929-9628D2B3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9ED7E-3C3E-BCBD-87CB-66A2958E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BEF-EB72-477A-8CD2-36171DEA4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9759-7262-8F83-24C9-A3B32B4A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F13B5-FF52-0282-8D0C-B26EB79B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64-7F53-4FED-A80F-F66A9CCEE6E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94BD5-7EB5-0A16-7362-3A8E08BC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842D7-527C-3C82-6EDA-5709329F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BEF-EB72-477A-8CD2-36171DEA4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3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7AA14-67E6-AB72-9C41-4A49342B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64-7F53-4FED-A80F-F66A9CCEE6E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136F1-AB33-8855-C11E-49B37C2F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9654B-00EB-41B4-A1F3-2033E1E5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BEF-EB72-477A-8CD2-36171DEA4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AE5D5-C4ED-CCB5-1964-D8C4A508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0BCE4-BE93-B832-FE42-2518A4660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4C3AF-7885-D9A7-6463-D77C6F0E6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EDD98-0BEF-0877-E34E-E89E6C92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64-7F53-4FED-A80F-F66A9CCEE6E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2DCC1-8C45-B5A2-B287-F0B9F823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01615-1E6C-4F47-988B-ED58497D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BEF-EB72-477A-8CD2-36171DEA4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5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8FB5-A5C2-6044-43CF-92033B69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CCC8EB-E582-5346-68C5-8BE8C27EF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4758E-0709-4D06-EEC7-DC2F6B157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6F244-530E-7210-2B1F-C0C09277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F264-7F53-4FED-A80F-F66A9CCEE6E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30D19-9B1D-2D65-9A1C-E9A780E7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AF27E-AEB5-0D26-EF7C-839BC8E3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FBEF-EB72-477A-8CD2-36171DEA4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E531E8-E11F-C4BA-6AC7-EAC31AA6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184C5-B336-A17A-9D73-D59DC0F0C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E6D54-DDB2-780F-7E32-1F9181929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EF264-7F53-4FED-A80F-F66A9CCEE6E7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0B2BD-6E5E-88B0-6B99-028418724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F27B9-C6CD-8BE5-7C49-BF0FA8851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DFBEF-EB72-477A-8CD2-36171DEA4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4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DEA10-F33A-61C2-D12D-C728733CD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COMMON BIRDS of</a:t>
            </a:r>
            <a:br>
              <a:rPr lang="en-US" sz="8800" b="1" dirty="0"/>
            </a:br>
            <a:r>
              <a:rPr lang="en-US" sz="8800" b="1" dirty="0"/>
              <a:t>KACHEMAK BAY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D402E-AD6F-BFED-3074-A0092F2FD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0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5597-17C5-87BF-B295-0AAA597B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Barrow’s Goldeneye</a:t>
            </a:r>
          </a:p>
        </p:txBody>
      </p:sp>
      <p:pic>
        <p:nvPicPr>
          <p:cNvPr id="10242" name="Picture 2" descr="Barrow's Goldeneye Identification, All About Birds, Cornell Lab of  Ornithology">
            <a:extLst>
              <a:ext uri="{FF2B5EF4-FFF2-40B4-BE49-F238E27FC236}">
                <a16:creationId xmlns:a16="http://schemas.microsoft.com/office/drawing/2014/main" id="{82BC04AE-9AC2-E065-9FE9-394B695CB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1565329"/>
            <a:ext cx="4688028" cy="35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arrow's Goldeneye Identification, All About Birds, Cornell Lab of  Ornithology">
            <a:extLst>
              <a:ext uri="{FF2B5EF4-FFF2-40B4-BE49-F238E27FC236}">
                <a16:creationId xmlns:a16="http://schemas.microsoft.com/office/drawing/2014/main" id="{CBC82078-17E1-E5E7-5F33-1DF71AA090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2" y="1316306"/>
            <a:ext cx="6346638" cy="47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5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ED4FC-476C-8195-58DE-71FF17DDA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Scaup</a:t>
            </a:r>
          </a:p>
        </p:txBody>
      </p:sp>
      <p:pic>
        <p:nvPicPr>
          <p:cNvPr id="11266" name="Picture 2" descr="Greater Scaup Identification, All About Birds, Cornell Lab of Ornithology">
            <a:extLst>
              <a:ext uri="{FF2B5EF4-FFF2-40B4-BE49-F238E27FC236}">
                <a16:creationId xmlns:a16="http://schemas.microsoft.com/office/drawing/2014/main" id="{A369DB01-8DC6-76BE-5050-1CF608BF7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0" y="1608914"/>
            <a:ext cx="6216714" cy="46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reater Scaup Identification, All About Birds, Cornell Lab of Ornithology">
            <a:extLst>
              <a:ext uri="{FF2B5EF4-FFF2-40B4-BE49-F238E27FC236}">
                <a16:creationId xmlns:a16="http://schemas.microsoft.com/office/drawing/2014/main" id="{A8B52913-C5E6-7810-0785-2F2ABAB7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94" y="177828"/>
            <a:ext cx="5588293" cy="41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8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96C01-A8AD-FD34-C0AF-D168AB67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Bufflehead</a:t>
            </a:r>
          </a:p>
        </p:txBody>
      </p:sp>
      <p:pic>
        <p:nvPicPr>
          <p:cNvPr id="12290" name="Picture 2" descr="Bufflehead Identification, All About Birds, Cornell Lab of Ornithology">
            <a:extLst>
              <a:ext uri="{FF2B5EF4-FFF2-40B4-BE49-F238E27FC236}">
                <a16:creationId xmlns:a16="http://schemas.microsoft.com/office/drawing/2014/main" id="{BFD106B5-7D80-91D0-662B-F3A90ECC1D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699" y="2212780"/>
            <a:ext cx="7103766" cy="37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ufflehead Identification, All About Birds, Cornell Lab of Ornithology">
            <a:extLst>
              <a:ext uri="{FF2B5EF4-FFF2-40B4-BE49-F238E27FC236}">
                <a16:creationId xmlns:a16="http://schemas.microsoft.com/office/drawing/2014/main" id="{7449FBBA-596C-03E7-3CF5-06FDB6E9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33" y="3538"/>
            <a:ext cx="5450867" cy="40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F6DF-F88A-688E-5B85-08D66C8B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Widgeon</a:t>
            </a:r>
          </a:p>
        </p:txBody>
      </p:sp>
      <p:pic>
        <p:nvPicPr>
          <p:cNvPr id="13314" name="Picture 2" descr="American Wigeon Identification, All About Birds, Cornell Lab of Ornithology">
            <a:extLst>
              <a:ext uri="{FF2B5EF4-FFF2-40B4-BE49-F238E27FC236}">
                <a16:creationId xmlns:a16="http://schemas.microsoft.com/office/drawing/2014/main" id="{5807B019-9B65-AD54-172B-1D5F092076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1690688"/>
            <a:ext cx="7401213" cy="390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merican Wigeon Identification, All About Birds, Cornell Lab of Ornithology">
            <a:extLst>
              <a:ext uri="{FF2B5EF4-FFF2-40B4-BE49-F238E27FC236}">
                <a16:creationId xmlns:a16="http://schemas.microsoft.com/office/drawing/2014/main" id="{C2319DEA-F46E-0A28-E104-926C2479A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91" y="365125"/>
            <a:ext cx="4496609" cy="33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Eurasian Wigeon Identification, All About Birds, Cornell Lab of Ornithology">
            <a:extLst>
              <a:ext uri="{FF2B5EF4-FFF2-40B4-BE49-F238E27FC236}">
                <a16:creationId xmlns:a16="http://schemas.microsoft.com/office/drawing/2014/main" id="{CC7E24C9-2BD6-F5AF-A5AB-6813A5815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424088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6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95714-9E65-2FE8-D1BE-1B12A7F8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Pintail</a:t>
            </a:r>
          </a:p>
        </p:txBody>
      </p:sp>
      <p:pic>
        <p:nvPicPr>
          <p:cNvPr id="14338" name="Picture 2" descr="Northern Pintail Identification, All About Birds, Cornell Lab of Ornithology">
            <a:extLst>
              <a:ext uri="{FF2B5EF4-FFF2-40B4-BE49-F238E27FC236}">
                <a16:creationId xmlns:a16="http://schemas.microsoft.com/office/drawing/2014/main" id="{5A41D95A-309C-8FE9-2498-EAACD27EEA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3" y="2189640"/>
            <a:ext cx="7714221" cy="406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Northern pintail - Wikipedia">
            <a:extLst>
              <a:ext uri="{FF2B5EF4-FFF2-40B4-BE49-F238E27FC236}">
                <a16:creationId xmlns:a16="http://schemas.microsoft.com/office/drawing/2014/main" id="{9E1036A7-D7C2-266B-DAC0-524A74D5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080" y="365125"/>
            <a:ext cx="4965392" cy="290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738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FEE6E-0D75-372B-9779-CD012014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Long-tailed Duck</a:t>
            </a:r>
          </a:p>
        </p:txBody>
      </p:sp>
      <p:pic>
        <p:nvPicPr>
          <p:cNvPr id="15364" name="Picture 4" descr="Long-tailed Duck - eBird">
            <a:extLst>
              <a:ext uri="{FF2B5EF4-FFF2-40B4-BE49-F238E27FC236}">
                <a16:creationId xmlns:a16="http://schemas.microsoft.com/office/drawing/2014/main" id="{55F9F2C2-8E49-21ED-E2C1-4B3047A2D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" y="3853211"/>
            <a:ext cx="4606306" cy="345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Long-Tailed Duck - Types of Ducks &amp; Geese | Ducks Unlimited">
            <a:extLst>
              <a:ext uri="{FF2B5EF4-FFF2-40B4-BE49-F238E27FC236}">
                <a16:creationId xmlns:a16="http://schemas.microsoft.com/office/drawing/2014/main" id="{243A15BC-0CBB-A3E9-C0A0-28484C7862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4" y="-220750"/>
            <a:ext cx="7381875" cy="51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1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3A95-4623-34F5-470B-0430AAE4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Merganser</a:t>
            </a:r>
          </a:p>
        </p:txBody>
      </p:sp>
      <p:pic>
        <p:nvPicPr>
          <p:cNvPr id="16386" name="Picture 2" descr="Common Merganser Identification, All About Birds, Cornell Lab of Ornithology">
            <a:extLst>
              <a:ext uri="{FF2B5EF4-FFF2-40B4-BE49-F238E27FC236}">
                <a16:creationId xmlns:a16="http://schemas.microsoft.com/office/drawing/2014/main" id="{9B3EB6F7-131C-7A2E-23CC-88C0E1B9E6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2" y="2460450"/>
            <a:ext cx="5383495" cy="40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ommon Merganser - eBird">
            <a:extLst>
              <a:ext uri="{FF2B5EF4-FFF2-40B4-BE49-F238E27FC236}">
                <a16:creationId xmlns:a16="http://schemas.microsoft.com/office/drawing/2014/main" id="{C8A10CDB-67C6-D869-79F0-2F5A9254B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21" y="176251"/>
            <a:ext cx="7210667" cy="54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00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B5704-4533-F9E7-F02E-C511A875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Red-breasted Merganser</a:t>
            </a:r>
          </a:p>
        </p:txBody>
      </p:sp>
      <p:pic>
        <p:nvPicPr>
          <p:cNvPr id="1026" name="Picture 2" descr="Red-breasted Merganser - eBird">
            <a:extLst>
              <a:ext uri="{FF2B5EF4-FFF2-40B4-BE49-F238E27FC236}">
                <a16:creationId xmlns:a16="http://schemas.microsoft.com/office/drawing/2014/main" id="{636B776B-1496-38BD-5B83-F318689255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7" y="1914525"/>
            <a:ext cx="6312331" cy="473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d-breasted Merganser Identification, All About Birds, Cornell Lab of  Ornithology">
            <a:extLst>
              <a:ext uri="{FF2B5EF4-FFF2-40B4-BE49-F238E27FC236}">
                <a16:creationId xmlns:a16="http://schemas.microsoft.com/office/drawing/2014/main" id="{1EF0C513-A3C8-7689-14A7-14D0A4EA9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29" y="867905"/>
            <a:ext cx="4626817" cy="346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7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58D0-FD4A-24A6-CAE2-0C263D42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Scoter</a:t>
            </a:r>
          </a:p>
        </p:txBody>
      </p:sp>
      <p:pic>
        <p:nvPicPr>
          <p:cNvPr id="2050" name="Picture 2" descr="Black Scoter | Bird Gallery | Houston Audubon">
            <a:extLst>
              <a:ext uri="{FF2B5EF4-FFF2-40B4-BE49-F238E27FC236}">
                <a16:creationId xmlns:a16="http://schemas.microsoft.com/office/drawing/2014/main" id="{F58DA561-EEB7-874D-FAE6-EC346E565B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5" y="1441342"/>
            <a:ext cx="11786910" cy="505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61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73CB-8B24-9A98-4450-9FAF3B5A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White-winged Scoter</a:t>
            </a:r>
          </a:p>
        </p:txBody>
      </p:sp>
      <p:pic>
        <p:nvPicPr>
          <p:cNvPr id="3074" name="Picture 2" descr="White-winged Scoter Identification, All About Birds, Cornell Lab of  Ornithology">
            <a:extLst>
              <a:ext uri="{FF2B5EF4-FFF2-40B4-BE49-F238E27FC236}">
                <a16:creationId xmlns:a16="http://schemas.microsoft.com/office/drawing/2014/main" id="{B389177F-A97C-00F1-3164-C4FBF95546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71" y="526942"/>
            <a:ext cx="5149752" cy="38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ite-winged Scoter - eBird">
            <a:extLst>
              <a:ext uri="{FF2B5EF4-FFF2-40B4-BE49-F238E27FC236}">
                <a16:creationId xmlns:a16="http://schemas.microsoft.com/office/drawing/2014/main" id="{F797C409-96F8-8040-F46A-29F3B82DD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9" y="1972191"/>
            <a:ext cx="6035346" cy="45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3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F942-48FE-A6B0-5CF6-395046B6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Crow</a:t>
            </a:r>
          </a:p>
        </p:txBody>
      </p:sp>
      <p:pic>
        <p:nvPicPr>
          <p:cNvPr id="20482" name="Picture 2" descr="American Crow Identification, All About Birds, Cornell Lab of Ornithology">
            <a:extLst>
              <a:ext uri="{FF2B5EF4-FFF2-40B4-BE49-F238E27FC236}">
                <a16:creationId xmlns:a16="http://schemas.microsoft.com/office/drawing/2014/main" id="{041F8CAD-3829-9B54-5B67-2A60524364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1117"/>
            <a:ext cx="4084745" cy="305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ommon Raven Identification, All About Birds, Cornell Lab of Ornithology">
            <a:extLst>
              <a:ext uri="{FF2B5EF4-FFF2-40B4-BE49-F238E27FC236}">
                <a16:creationId xmlns:a16="http://schemas.microsoft.com/office/drawing/2014/main" id="{F0DF63E0-18F5-8C5E-2582-A5705C640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19" y="749574"/>
            <a:ext cx="4791586" cy="358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The definitive guide for distinguishing American crows &amp; common ravens |">
            <a:extLst>
              <a:ext uri="{FF2B5EF4-FFF2-40B4-BE49-F238E27FC236}">
                <a16:creationId xmlns:a16="http://schemas.microsoft.com/office/drawing/2014/main" id="{41F77958-CE42-AC93-F61C-E0583050F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60" y="3631764"/>
            <a:ext cx="5463600" cy="305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715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6FE5-68BC-8943-147F-7A13D6C4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 Scoter</a:t>
            </a:r>
          </a:p>
        </p:txBody>
      </p:sp>
      <p:pic>
        <p:nvPicPr>
          <p:cNvPr id="4098" name="Picture 2" descr="Surf Scoter Identification, All About Birds, Cornell Lab of Ornithology">
            <a:extLst>
              <a:ext uri="{FF2B5EF4-FFF2-40B4-BE49-F238E27FC236}">
                <a16:creationId xmlns:a16="http://schemas.microsoft.com/office/drawing/2014/main" id="{F4416E7E-0657-FF6C-AC1D-DCFA20DCE7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309" y="479183"/>
            <a:ext cx="4843390" cy="362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rf Scoter Identification, All About Birds, Cornell Lab of Ornithology">
            <a:extLst>
              <a:ext uri="{FF2B5EF4-FFF2-40B4-BE49-F238E27FC236}">
                <a16:creationId xmlns:a16="http://schemas.microsoft.com/office/drawing/2014/main" id="{F69D4082-FD6B-1721-1C4A-67E9E9F5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2" y="1465325"/>
            <a:ext cx="6430505" cy="481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010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94B6F-32B9-2CE9-EF4E-B40EEED6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Loon</a:t>
            </a:r>
          </a:p>
        </p:txBody>
      </p:sp>
      <p:pic>
        <p:nvPicPr>
          <p:cNvPr id="17410" name="Picture 2" descr="Loon | Maine Secretary of State Kids' Page">
            <a:extLst>
              <a:ext uri="{FF2B5EF4-FFF2-40B4-BE49-F238E27FC236}">
                <a16:creationId xmlns:a16="http://schemas.microsoft.com/office/drawing/2014/main" id="{E8373B99-2374-0056-1558-67B2474952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1" y="1947338"/>
            <a:ext cx="8383292" cy="469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Listen for the haunting call of loons on Bay's frigid winter waters | Bay  Naturalist | bayjournal.com">
            <a:extLst>
              <a:ext uri="{FF2B5EF4-FFF2-40B4-BE49-F238E27FC236}">
                <a16:creationId xmlns:a16="http://schemas.microsoft.com/office/drawing/2014/main" id="{67C86FB5-C112-E725-CB3B-06C46CF50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934" y="357924"/>
            <a:ext cx="4094015" cy="266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3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8A06D-0113-32C5-2B2C-6DFFD375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Pacific Loon</a:t>
            </a:r>
          </a:p>
        </p:txBody>
      </p:sp>
      <p:pic>
        <p:nvPicPr>
          <p:cNvPr id="5128" name="Picture 8" descr="Pacific Loon Identification, All About Birds, Cornell Lab of Ornithology">
            <a:extLst>
              <a:ext uri="{FF2B5EF4-FFF2-40B4-BE49-F238E27FC236}">
                <a16:creationId xmlns:a16="http://schemas.microsoft.com/office/drawing/2014/main" id="{6DB6C1B7-0E6A-E31E-C5DA-AA459096D5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191668"/>
            <a:ext cx="4131759" cy="30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acific loon - Wikipedia">
            <a:extLst>
              <a:ext uri="{FF2B5EF4-FFF2-40B4-BE49-F238E27FC236}">
                <a16:creationId xmlns:a16="http://schemas.microsoft.com/office/drawing/2014/main" id="{B6F82466-16D5-2ED9-CB17-4E5615414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40764"/>
            <a:ext cx="7875587" cy="495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317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02B6-D04D-BE97-74C6-786736DC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Red-throated Loon</a:t>
            </a:r>
          </a:p>
        </p:txBody>
      </p:sp>
      <p:pic>
        <p:nvPicPr>
          <p:cNvPr id="18434" name="Picture 2" descr="Red-throated Loon Identification, All About Birds, Cornell Lab of  Ornithology">
            <a:extLst>
              <a:ext uri="{FF2B5EF4-FFF2-40B4-BE49-F238E27FC236}">
                <a16:creationId xmlns:a16="http://schemas.microsoft.com/office/drawing/2014/main" id="{27490EB3-AEC4-D740-B34C-6A7874A434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146" y="365125"/>
            <a:ext cx="4892208" cy="36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Red-throated Loon - eBird">
            <a:extLst>
              <a:ext uri="{FF2B5EF4-FFF2-40B4-BE49-F238E27FC236}">
                <a16:creationId xmlns:a16="http://schemas.microsoft.com/office/drawing/2014/main" id="{7226E670-6A3F-C3EB-DFBF-FC8813B1A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9" y="1450274"/>
            <a:ext cx="6990771" cy="523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88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C881-B370-7280-C41F-73BA6039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Yellow-billed Loon</a:t>
            </a:r>
          </a:p>
        </p:txBody>
      </p:sp>
      <p:pic>
        <p:nvPicPr>
          <p:cNvPr id="19458" name="Picture 2" descr="Yellow-billed Loon - eBird">
            <a:extLst>
              <a:ext uri="{FF2B5EF4-FFF2-40B4-BE49-F238E27FC236}">
                <a16:creationId xmlns:a16="http://schemas.microsoft.com/office/drawing/2014/main" id="{20EAA455-B115-02A9-A74B-A1A7F9964D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28" y="170482"/>
            <a:ext cx="6914524" cy="51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Yellow-billed Loon - eBird">
            <a:extLst>
              <a:ext uri="{FF2B5EF4-FFF2-40B4-BE49-F238E27FC236}">
                <a16:creationId xmlns:a16="http://schemas.microsoft.com/office/drawing/2014/main" id="{37776BA7-3512-DBD8-5B4E-89F1BFF8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3" y="3190874"/>
            <a:ext cx="4088835" cy="306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67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DAC6-1C6A-5F47-E9ED-40BB54AD7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Pelagic Cormorant</a:t>
            </a:r>
          </a:p>
        </p:txBody>
      </p:sp>
      <p:pic>
        <p:nvPicPr>
          <p:cNvPr id="23554" name="Picture 2" descr="Pelagic Cormorant Identification, All About Birds, Cornell Lab of  Ornithology">
            <a:extLst>
              <a:ext uri="{FF2B5EF4-FFF2-40B4-BE49-F238E27FC236}">
                <a16:creationId xmlns:a16="http://schemas.microsoft.com/office/drawing/2014/main" id="{6FC8AD2A-14A8-7159-281B-38FB0C9694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7" y="1690688"/>
            <a:ext cx="5808753" cy="43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elagic Cormorant in breeding plumage | Richmond Marina, Ric… | Flickr">
            <a:extLst>
              <a:ext uri="{FF2B5EF4-FFF2-40B4-BE49-F238E27FC236}">
                <a16:creationId xmlns:a16="http://schemas.microsoft.com/office/drawing/2014/main" id="{10D8A90C-0DB6-75F4-94A6-DFC72C8BC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287" y="193293"/>
            <a:ext cx="5566556" cy="37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51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829D6-77C7-FA16-2D0A-D4F4D844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Double-crested Cormorant</a:t>
            </a:r>
          </a:p>
        </p:txBody>
      </p:sp>
      <p:pic>
        <p:nvPicPr>
          <p:cNvPr id="24578" name="Picture 2" descr="Double-crested Cormorant Identification, All About Birds, Cornell Lab of  Ornithology">
            <a:extLst>
              <a:ext uri="{FF2B5EF4-FFF2-40B4-BE49-F238E27FC236}">
                <a16:creationId xmlns:a16="http://schemas.microsoft.com/office/drawing/2014/main" id="{DF93242E-1282-D75A-C62E-2918CFBAC5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6" y="1431392"/>
            <a:ext cx="6757342" cy="506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Double-crested Cormorant | Audubon Field Guide">
            <a:extLst>
              <a:ext uri="{FF2B5EF4-FFF2-40B4-BE49-F238E27FC236}">
                <a16:creationId xmlns:a16="http://schemas.microsoft.com/office/drawing/2014/main" id="{8F077829-BF66-8142-A276-CC8024D24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34" y="542442"/>
            <a:ext cx="4583390" cy="30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975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F118-C298-3337-3EFD-C733BF22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Red-necked Grebe</a:t>
            </a:r>
          </a:p>
        </p:txBody>
      </p:sp>
      <p:pic>
        <p:nvPicPr>
          <p:cNvPr id="25602" name="Picture 2" descr="Red-necked Grebe - eBird">
            <a:extLst>
              <a:ext uri="{FF2B5EF4-FFF2-40B4-BE49-F238E27FC236}">
                <a16:creationId xmlns:a16="http://schemas.microsoft.com/office/drawing/2014/main" id="{F15F0734-E857-4E01-01F1-C44D8C2F5B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42" y="888421"/>
            <a:ext cx="4793622" cy="35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Red-necked Grebe - eBird">
            <a:extLst>
              <a:ext uri="{FF2B5EF4-FFF2-40B4-BE49-F238E27FC236}">
                <a16:creationId xmlns:a16="http://schemas.microsoft.com/office/drawing/2014/main" id="{8CF0424A-25FF-7166-9A7F-EB687A024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9" y="1690688"/>
            <a:ext cx="6523577" cy="488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82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2198-BA55-9654-DF05-C72F934F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Horned Grebe</a:t>
            </a:r>
          </a:p>
        </p:txBody>
      </p:sp>
      <p:pic>
        <p:nvPicPr>
          <p:cNvPr id="26626" name="Picture 2" descr="The horned grebe | Lifestyles | theadanews.com">
            <a:extLst>
              <a:ext uri="{FF2B5EF4-FFF2-40B4-BE49-F238E27FC236}">
                <a16:creationId xmlns:a16="http://schemas.microsoft.com/office/drawing/2014/main" id="{86AE7429-4415-9546-4C72-EC4E95FF92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44" y="867906"/>
            <a:ext cx="4779071" cy="347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orned Grebe Identification, All About Birds, Cornell Lab of Ornithology">
            <a:extLst>
              <a:ext uri="{FF2B5EF4-FFF2-40B4-BE49-F238E27FC236}">
                <a16:creationId xmlns:a16="http://schemas.microsoft.com/office/drawing/2014/main" id="{8D2AEDC4-9743-4CDB-1919-67F71A996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7585273" cy="400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3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B558-0BBD-1603-6483-371016B8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Red-necked Phalarope</a:t>
            </a:r>
          </a:p>
        </p:txBody>
      </p:sp>
      <p:pic>
        <p:nvPicPr>
          <p:cNvPr id="27650" name="Picture 2" descr="Red-necked Phalarope Identification, All About Birds, Cornell Lab of  Ornithology">
            <a:extLst>
              <a:ext uri="{FF2B5EF4-FFF2-40B4-BE49-F238E27FC236}">
                <a16:creationId xmlns:a16="http://schemas.microsoft.com/office/drawing/2014/main" id="{526FA2E0-09B6-125C-B8AE-DFD3426E0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1" y="2000654"/>
            <a:ext cx="5640589" cy="422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Red-necked Phalarope - eBird">
            <a:extLst>
              <a:ext uri="{FF2B5EF4-FFF2-40B4-BE49-F238E27FC236}">
                <a16:creationId xmlns:a16="http://schemas.microsoft.com/office/drawing/2014/main" id="{AD9EC18E-6A2D-147F-5F98-DC9224E1A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49" y="251914"/>
            <a:ext cx="5640589" cy="422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9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0BE2-B93B-77DA-40B5-6FF89666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Bald Eagle</a:t>
            </a:r>
          </a:p>
        </p:txBody>
      </p:sp>
      <p:pic>
        <p:nvPicPr>
          <p:cNvPr id="21506" name="Picture 2" descr="Bald eagle | Size, Habitat, Diet, &amp; Facts | Britannica">
            <a:extLst>
              <a:ext uri="{FF2B5EF4-FFF2-40B4-BE49-F238E27FC236}">
                <a16:creationId xmlns:a16="http://schemas.microsoft.com/office/drawing/2014/main" id="{ABD1DE97-B9AA-343B-A007-439B1208A3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0" y="1690688"/>
            <a:ext cx="6117488" cy="40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Bald Eagle Identification, All About Birds, Cornell Lab of Ornithology">
            <a:extLst>
              <a:ext uri="{FF2B5EF4-FFF2-40B4-BE49-F238E27FC236}">
                <a16:creationId xmlns:a16="http://schemas.microsoft.com/office/drawing/2014/main" id="{44A055D9-EE72-868C-567B-7BC7EA4A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3" y="1101988"/>
            <a:ext cx="4980632" cy="373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659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5D10-3195-9003-C4C4-A300FB5D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Oystercatcher</a:t>
            </a:r>
          </a:p>
        </p:txBody>
      </p:sp>
      <p:pic>
        <p:nvPicPr>
          <p:cNvPr id="28674" name="Picture 2" descr="Black Oystercatcher Identification, All About Birds, Cornell Lab of  Ornithology">
            <a:extLst>
              <a:ext uri="{FF2B5EF4-FFF2-40B4-BE49-F238E27FC236}">
                <a16:creationId xmlns:a16="http://schemas.microsoft.com/office/drawing/2014/main" id="{298FAA9A-32B9-1BC4-3F75-A66B8B6CD9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9" y="1690688"/>
            <a:ext cx="8966604" cy="47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0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5927-84F3-131A-5C3F-F97CCE60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Marbled Murrelet</a:t>
            </a:r>
          </a:p>
        </p:txBody>
      </p:sp>
      <p:pic>
        <p:nvPicPr>
          <p:cNvPr id="29698" name="Picture 2" descr="Marbled Murrelet - eBird">
            <a:extLst>
              <a:ext uri="{FF2B5EF4-FFF2-40B4-BE49-F238E27FC236}">
                <a16:creationId xmlns:a16="http://schemas.microsoft.com/office/drawing/2014/main" id="{65C99E5C-657E-C78C-9C05-EAB9B13F31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38" y="2970458"/>
            <a:ext cx="4995137" cy="37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Marbled Murrelet Identification, All About Birds, Cornell Lab of Ornithology">
            <a:extLst>
              <a:ext uri="{FF2B5EF4-FFF2-40B4-BE49-F238E27FC236}">
                <a16:creationId xmlns:a16="http://schemas.microsoft.com/office/drawing/2014/main" id="{CFECFE21-2AB9-D2A5-A707-B9359A89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5013"/>
            <a:ext cx="5376620" cy="283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The Unsolved Mystery of the Marbled Murrelet | Hakai Magazine">
            <a:extLst>
              <a:ext uri="{FF2B5EF4-FFF2-40B4-BE49-F238E27FC236}">
                <a16:creationId xmlns:a16="http://schemas.microsoft.com/office/drawing/2014/main" id="{C4919E2F-328B-0A21-DBB5-E976DC50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45" y="458384"/>
            <a:ext cx="4679938" cy="22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77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7088-2283-CBDE-CD28-29CC8B5E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Murrelet</a:t>
            </a:r>
          </a:p>
        </p:txBody>
      </p:sp>
      <p:pic>
        <p:nvPicPr>
          <p:cNvPr id="30722" name="Picture 2" descr="Ancient Murrelet Identification, All About Birds, Cornell Lab of Ornithology">
            <a:extLst>
              <a:ext uri="{FF2B5EF4-FFF2-40B4-BE49-F238E27FC236}">
                <a16:creationId xmlns:a16="http://schemas.microsoft.com/office/drawing/2014/main" id="{821C6E8C-35FB-50F6-6F50-E70A6481F0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8" y="2231756"/>
            <a:ext cx="6230265" cy="328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Ancient Murrelet Migration | BirdNote">
            <a:extLst>
              <a:ext uri="{FF2B5EF4-FFF2-40B4-BE49-F238E27FC236}">
                <a16:creationId xmlns:a16="http://schemas.microsoft.com/office/drawing/2014/main" id="{4EBFEAFD-A3CC-B589-2AAA-EBECCD1E6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36" y="365125"/>
            <a:ext cx="6230264" cy="431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78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0857-972D-AF5E-4306-1467544E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Kittlitz’s</a:t>
            </a:r>
            <a:r>
              <a:rPr lang="en-US" dirty="0"/>
              <a:t> Murrelet</a:t>
            </a:r>
          </a:p>
        </p:txBody>
      </p:sp>
      <p:pic>
        <p:nvPicPr>
          <p:cNvPr id="31746" name="Picture 2" descr="Kittlitz's Murrelet - eBird">
            <a:extLst>
              <a:ext uri="{FF2B5EF4-FFF2-40B4-BE49-F238E27FC236}">
                <a16:creationId xmlns:a16="http://schemas.microsoft.com/office/drawing/2014/main" id="{21B5264F-B06C-4E17-9EB6-C45BC37E3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87" y="365125"/>
            <a:ext cx="4280842" cy="320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Kittlitz's Murrelet - eBird">
            <a:extLst>
              <a:ext uri="{FF2B5EF4-FFF2-40B4-BE49-F238E27FC236}">
                <a16:creationId xmlns:a16="http://schemas.microsoft.com/office/drawing/2014/main" id="{630BD6A3-7237-3207-6A77-AA05F149A3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80" y="1792182"/>
            <a:ext cx="5996633" cy="449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47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44E7-3A72-ECF4-7675-FF4A645F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Song Sparrow</a:t>
            </a:r>
          </a:p>
        </p:txBody>
      </p:sp>
      <p:pic>
        <p:nvPicPr>
          <p:cNvPr id="32770" name="Picture 2" descr="Song Sparrow (Pacific Northwestern) (Melospiza melodia rufina) - North  American Birds - Birds of North America">
            <a:extLst>
              <a:ext uri="{FF2B5EF4-FFF2-40B4-BE49-F238E27FC236}">
                <a16:creationId xmlns:a16="http://schemas.microsoft.com/office/drawing/2014/main" id="{8D90FA84-A80A-97EA-76F7-D84D3CFD5A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1" y="1690688"/>
            <a:ext cx="4992849" cy="49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Song Sparrow (Aleutian) (Melospiza melodia sanaka) - North American Birds -  Birds of North America">
            <a:extLst>
              <a:ext uri="{FF2B5EF4-FFF2-40B4-BE49-F238E27FC236}">
                <a16:creationId xmlns:a16="http://schemas.microsoft.com/office/drawing/2014/main" id="{C52E466A-FEA9-4620-C732-623557B23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151" y="712922"/>
            <a:ext cx="4051649" cy="405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30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FB9A-48CD-E5C6-8418-14994A7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Savannah Sparrow</a:t>
            </a:r>
          </a:p>
        </p:txBody>
      </p:sp>
      <p:pic>
        <p:nvPicPr>
          <p:cNvPr id="33794" name="Picture 2" descr="Savannah Sparrow Identification, All About Birds, Cornell Lab of Ornithology">
            <a:extLst>
              <a:ext uri="{FF2B5EF4-FFF2-40B4-BE49-F238E27FC236}">
                <a16:creationId xmlns:a16="http://schemas.microsoft.com/office/drawing/2014/main" id="{CDB4031B-F8BD-B17F-2908-DDB078DB89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1" y="1386150"/>
            <a:ext cx="7095507" cy="531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Identify Savannah Sparrows with these tips - BirdWatching">
            <a:extLst>
              <a:ext uri="{FF2B5EF4-FFF2-40B4-BE49-F238E27FC236}">
                <a16:creationId xmlns:a16="http://schemas.microsoft.com/office/drawing/2014/main" id="{B58ACBCB-2400-546D-B8B5-F636613DA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126177"/>
            <a:ext cx="5527675" cy="36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21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7750A-ABFA-9C4D-38D6-666FCE60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Glaucous-winged Gull</a:t>
            </a:r>
          </a:p>
        </p:txBody>
      </p:sp>
      <p:pic>
        <p:nvPicPr>
          <p:cNvPr id="34818" name="Picture 2" descr="Glaucous-winged Gull Identification, All About Birds, Cornell Lab of  Ornithology">
            <a:extLst>
              <a:ext uri="{FF2B5EF4-FFF2-40B4-BE49-F238E27FC236}">
                <a16:creationId xmlns:a16="http://schemas.microsoft.com/office/drawing/2014/main" id="{AEE8B0C1-ABF5-08CB-3173-E993AFBDB8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7301"/>
            <a:ext cx="6249849" cy="46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Glaucous-winged Gull, Larus glaucescens">
            <a:extLst>
              <a:ext uri="{FF2B5EF4-FFF2-40B4-BE49-F238E27FC236}">
                <a16:creationId xmlns:a16="http://schemas.microsoft.com/office/drawing/2014/main" id="{312C556D-02E5-AE36-2B25-CFEF4E8E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" y="2417978"/>
            <a:ext cx="5880311" cy="39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268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D92FC-0CC0-0915-F2D9-2E354CBB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Herring Gull</a:t>
            </a:r>
          </a:p>
        </p:txBody>
      </p:sp>
      <p:pic>
        <p:nvPicPr>
          <p:cNvPr id="35842" name="Picture 2" descr="Herring Gull - eBird">
            <a:extLst>
              <a:ext uri="{FF2B5EF4-FFF2-40B4-BE49-F238E27FC236}">
                <a16:creationId xmlns:a16="http://schemas.microsoft.com/office/drawing/2014/main" id="{2269CAED-D854-1D37-8F52-B00FFD4802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3" y="1518834"/>
            <a:ext cx="6082635" cy="455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erring Gull Identification, All About Birds, Cornell Lab of Ornithology">
            <a:extLst>
              <a:ext uri="{FF2B5EF4-FFF2-40B4-BE49-F238E27FC236}">
                <a16:creationId xmlns:a16="http://schemas.microsoft.com/office/drawing/2014/main" id="{E42E13B8-1F63-225E-5E59-E4E997E8E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573437"/>
            <a:ext cx="4622992" cy="34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Herring Gull Identification, All About Birds, Cornell Lab of Ornithology">
            <a:extLst>
              <a:ext uri="{FF2B5EF4-FFF2-40B4-BE49-F238E27FC236}">
                <a16:creationId xmlns:a16="http://schemas.microsoft.com/office/drawing/2014/main" id="{A635B380-3EA6-DF23-E0C0-AFA3B111F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11550"/>
            <a:ext cx="3980223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40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D7CFC-D68B-7D2B-9844-34C1D89D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 Inlet Gull [hybrid]</a:t>
            </a:r>
          </a:p>
        </p:txBody>
      </p:sp>
      <p:pic>
        <p:nvPicPr>
          <p:cNvPr id="36866" name="Picture 2" descr="Cook Inlet Gull (Herring x Glaucous-winged Gull hybrid) Identification in  Alaska - Alaska eBird">
            <a:extLst>
              <a:ext uri="{FF2B5EF4-FFF2-40B4-BE49-F238E27FC236}">
                <a16:creationId xmlns:a16="http://schemas.microsoft.com/office/drawing/2014/main" id="{9A22D80A-0D88-9995-3874-5B1BD43D81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1" y="1301857"/>
            <a:ext cx="6220401" cy="324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Cook Inlet Gull (Herring x Glaucous-winged Gull hybrid) Identification in  Alaska - Alaska eBird">
            <a:extLst>
              <a:ext uri="{FF2B5EF4-FFF2-40B4-BE49-F238E27FC236}">
                <a16:creationId xmlns:a16="http://schemas.microsoft.com/office/drawing/2014/main" id="{0E19CCBD-0AEC-1E2E-EA8F-539AE05B8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76" y="2750111"/>
            <a:ext cx="5948065" cy="35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85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9AD1-2874-5B27-82C9-2CCA65CD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Glaucous Gull</a:t>
            </a:r>
          </a:p>
        </p:txBody>
      </p:sp>
      <p:pic>
        <p:nvPicPr>
          <p:cNvPr id="38914" name="Picture 2" descr="Glaucous Gull Identification, All About Birds, Cornell Lab of Ornithology">
            <a:extLst>
              <a:ext uri="{FF2B5EF4-FFF2-40B4-BE49-F238E27FC236}">
                <a16:creationId xmlns:a16="http://schemas.microsoft.com/office/drawing/2014/main" id="{C1E96678-BD75-0647-540D-417389DD38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1" y="1690688"/>
            <a:ext cx="6411167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Glaucous Gull Identification, All About Birds, Cornell Lab of Ornithology">
            <a:extLst>
              <a:ext uri="{FF2B5EF4-FFF2-40B4-BE49-F238E27FC236}">
                <a16:creationId xmlns:a16="http://schemas.microsoft.com/office/drawing/2014/main" id="{330C7742-545F-15FA-8D9D-004A1D303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96" y="123986"/>
            <a:ext cx="5905225" cy="442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0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E318-6D55-7998-FFEB-D7489664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Peregrine Falcon</a:t>
            </a:r>
          </a:p>
        </p:txBody>
      </p:sp>
      <p:pic>
        <p:nvPicPr>
          <p:cNvPr id="22530" name="Picture 2" descr="Falcon Physics: The Science of Diving Peregrine Falcons - EveryONE">
            <a:extLst>
              <a:ext uri="{FF2B5EF4-FFF2-40B4-BE49-F238E27FC236}">
                <a16:creationId xmlns:a16="http://schemas.microsoft.com/office/drawing/2014/main" id="{CF14F5FC-E606-FE40-FFA4-9E8F20214F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850" y="961792"/>
            <a:ext cx="3865940" cy="493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Peregrine Falcon (Falco peregrinus) · iNaturalist">
            <a:extLst>
              <a:ext uri="{FF2B5EF4-FFF2-40B4-BE49-F238E27FC236}">
                <a16:creationId xmlns:a16="http://schemas.microsoft.com/office/drawing/2014/main" id="{F4C36684-7CC5-DA57-2CE3-88A99AE7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2960"/>
            <a:ext cx="6540285" cy="44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90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F002-33E4-29A1-98E8-C755A305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Short-billed Gull [Mew}</a:t>
            </a:r>
          </a:p>
        </p:txBody>
      </p:sp>
      <p:pic>
        <p:nvPicPr>
          <p:cNvPr id="37890" name="Picture 2" descr="Short-billed Gull - eBird">
            <a:extLst>
              <a:ext uri="{FF2B5EF4-FFF2-40B4-BE49-F238E27FC236}">
                <a16:creationId xmlns:a16="http://schemas.microsoft.com/office/drawing/2014/main" id="{E7A94B69-FAE4-E37A-8007-73C04F3AAD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88" y="2572719"/>
            <a:ext cx="5437868" cy="407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Short-billed Gull Identification, All About Birds, Cornell Lab of  Ornithology">
            <a:extLst>
              <a:ext uri="{FF2B5EF4-FFF2-40B4-BE49-F238E27FC236}">
                <a16:creationId xmlns:a16="http://schemas.microsoft.com/office/drawing/2014/main" id="{0EAF122D-A68D-D974-6924-12774CBE1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29" y="147408"/>
            <a:ext cx="4381095" cy="328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Mew Gull is now two species! How to identify Common Gull and Short-billed  Gull – Sibley Guides">
            <a:extLst>
              <a:ext uri="{FF2B5EF4-FFF2-40B4-BE49-F238E27FC236}">
                <a16:creationId xmlns:a16="http://schemas.microsoft.com/office/drawing/2014/main" id="{9CA393EC-7022-42D7-8AFF-38228A3E4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6" y="1690688"/>
            <a:ext cx="3502903" cy="539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999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2BCD7-91BB-D415-11AC-B3A4197A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Bonaparte’s Gull</a:t>
            </a:r>
          </a:p>
        </p:txBody>
      </p:sp>
      <p:pic>
        <p:nvPicPr>
          <p:cNvPr id="39938" name="Picture 2" descr="Bonaparte's Gull - eBird">
            <a:extLst>
              <a:ext uri="{FF2B5EF4-FFF2-40B4-BE49-F238E27FC236}">
                <a16:creationId xmlns:a16="http://schemas.microsoft.com/office/drawing/2014/main" id="{FB595CF6-3390-C6FE-2A08-E6C8A03258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0" y="1690688"/>
            <a:ext cx="6356324" cy="476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Bonaparte's Gull Identification, All About Birds, Cornell Lab of Ornithology">
            <a:extLst>
              <a:ext uri="{FF2B5EF4-FFF2-40B4-BE49-F238E27FC236}">
                <a16:creationId xmlns:a16="http://schemas.microsoft.com/office/drawing/2014/main" id="{23686AE1-B1BB-A791-5292-6DBB8D7EA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24" y="508307"/>
            <a:ext cx="4513316" cy="338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568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8018-CDA0-9E9E-13C2-530B3211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Black-legged Kittiwake</a:t>
            </a:r>
          </a:p>
        </p:txBody>
      </p:sp>
      <p:pic>
        <p:nvPicPr>
          <p:cNvPr id="40962" name="Picture 2" descr="Black-legged kittiwake - Wikipedia">
            <a:extLst>
              <a:ext uri="{FF2B5EF4-FFF2-40B4-BE49-F238E27FC236}">
                <a16:creationId xmlns:a16="http://schemas.microsoft.com/office/drawing/2014/main" id="{E8F62410-9F88-F670-AAE7-48E6699F5D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01" y="258971"/>
            <a:ext cx="4302973" cy="28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Black-legged Kittiwake Identification, All About Birds, Cornell Lab of  Ornithology">
            <a:extLst>
              <a:ext uri="{FF2B5EF4-FFF2-40B4-BE49-F238E27FC236}">
                <a16:creationId xmlns:a16="http://schemas.microsoft.com/office/drawing/2014/main" id="{23B10BCF-948F-B0B1-15D4-FA06F8584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5" y="1796841"/>
            <a:ext cx="7279655" cy="38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Black-legged Kittiwake at Cobourg">
            <a:extLst>
              <a:ext uri="{FF2B5EF4-FFF2-40B4-BE49-F238E27FC236}">
                <a16:creationId xmlns:a16="http://schemas.microsoft.com/office/drawing/2014/main" id="{3A098694-60CE-52DE-3333-4ECCB20D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90" y="3526247"/>
            <a:ext cx="4659824" cy="307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841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8C426-5417-633D-A789-EAD88FD5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Belted Kingfisher</a:t>
            </a:r>
          </a:p>
        </p:txBody>
      </p:sp>
      <p:pic>
        <p:nvPicPr>
          <p:cNvPr id="3074" name="Picture 2" descr="Belted Kingfisher Immature">
            <a:extLst>
              <a:ext uri="{FF2B5EF4-FFF2-40B4-BE49-F238E27FC236}">
                <a16:creationId xmlns:a16="http://schemas.microsoft.com/office/drawing/2014/main" id="{C82622A7-66F6-F10F-BC40-5AFC7EAB02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94" y="1690688"/>
            <a:ext cx="5974112" cy="448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lted Kingfisher Male">
            <a:extLst>
              <a:ext uri="{FF2B5EF4-FFF2-40B4-BE49-F238E27FC236}">
                <a16:creationId xmlns:a16="http://schemas.microsoft.com/office/drawing/2014/main" id="{39589BD9-51B0-2488-A5ED-824CEF00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5" y="1690688"/>
            <a:ext cx="5967889" cy="448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07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BFA4-D702-D333-B891-734D1F9A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Surfbird</a:t>
            </a:r>
          </a:p>
        </p:txBody>
      </p:sp>
      <p:pic>
        <p:nvPicPr>
          <p:cNvPr id="41986" name="Picture 2" descr="Surfbird Identification, All About Birds, Cornell Lab of Ornithology">
            <a:extLst>
              <a:ext uri="{FF2B5EF4-FFF2-40B4-BE49-F238E27FC236}">
                <a16:creationId xmlns:a16="http://schemas.microsoft.com/office/drawing/2014/main" id="{A1CFD29C-9A49-C8D2-E543-097C910F12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" y="1405253"/>
            <a:ext cx="5181075" cy="388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Surfbird - eBird">
            <a:extLst>
              <a:ext uri="{FF2B5EF4-FFF2-40B4-BE49-F238E27FC236}">
                <a16:creationId xmlns:a16="http://schemas.microsoft.com/office/drawing/2014/main" id="{38D1C9A6-8064-7A0F-42DC-E53B3A90C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36" y="175681"/>
            <a:ext cx="3720104" cy="27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Surfbird Identification, All About Birds, Cornell Lab of Ornithology">
            <a:extLst>
              <a:ext uri="{FF2B5EF4-FFF2-40B4-BE49-F238E27FC236}">
                <a16:creationId xmlns:a16="http://schemas.microsoft.com/office/drawing/2014/main" id="{B242A8EA-F365-0EF9-4184-E432EB3B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54" y="2962168"/>
            <a:ext cx="5304375" cy="39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83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9E644-9A07-5F89-4196-D9A030CA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Turnstone</a:t>
            </a:r>
          </a:p>
        </p:txBody>
      </p:sp>
      <p:pic>
        <p:nvPicPr>
          <p:cNvPr id="1032" name="Picture 8" descr="Black Turnstone Breeding adult">
            <a:extLst>
              <a:ext uri="{FF2B5EF4-FFF2-40B4-BE49-F238E27FC236}">
                <a16:creationId xmlns:a16="http://schemas.microsoft.com/office/drawing/2014/main" id="{299C9B13-6388-8280-105F-6C7DFBAA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49375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lack Turnstone Nonbreeding adult/immature">
            <a:extLst>
              <a:ext uri="{FF2B5EF4-FFF2-40B4-BE49-F238E27FC236}">
                <a16:creationId xmlns:a16="http://schemas.microsoft.com/office/drawing/2014/main" id="{32A460B1-9D58-87C5-2903-8AAC6ECF8F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4" y="0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lack Turnstone Nonbreeding adult/immature">
            <a:extLst>
              <a:ext uri="{FF2B5EF4-FFF2-40B4-BE49-F238E27FC236}">
                <a16:creationId xmlns:a16="http://schemas.microsoft.com/office/drawing/2014/main" id="{CFBD1B67-AA1A-37CF-CDC8-813DDFDAD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933" y="4165600"/>
            <a:ext cx="3589867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32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EC83-996F-2462-ECD5-EA276E6B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Ruddy Turnstone</a:t>
            </a:r>
          </a:p>
        </p:txBody>
      </p:sp>
      <p:pic>
        <p:nvPicPr>
          <p:cNvPr id="2050" name="Picture 2" descr="Ruddy Turnstone Breeding adult">
            <a:extLst>
              <a:ext uri="{FF2B5EF4-FFF2-40B4-BE49-F238E27FC236}">
                <a16:creationId xmlns:a16="http://schemas.microsoft.com/office/drawing/2014/main" id="{2B2A4E2C-41E2-373B-3FA1-96FBA518A4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" y="1381787"/>
            <a:ext cx="6950251" cy="521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uddy Turnstone Nonbreeding/immature">
            <a:extLst>
              <a:ext uri="{FF2B5EF4-FFF2-40B4-BE49-F238E27FC236}">
                <a16:creationId xmlns:a16="http://schemas.microsoft.com/office/drawing/2014/main" id="{85C5F2DE-EB69-85B8-C075-768CBD423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51" y="158750"/>
            <a:ext cx="4085167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uddy Turnstone Nonbreeding adult">
            <a:extLst>
              <a:ext uri="{FF2B5EF4-FFF2-40B4-BE49-F238E27FC236}">
                <a16:creationId xmlns:a16="http://schemas.microsoft.com/office/drawing/2014/main" id="{6ACEC723-3AD2-3101-2CAD-9CE901FD4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5216" y="3327400"/>
            <a:ext cx="504933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5802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01E6-78B2-BB89-F5EF-AF320AD1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 Sandpiper</a:t>
            </a:r>
          </a:p>
        </p:txBody>
      </p:sp>
      <p:pic>
        <p:nvPicPr>
          <p:cNvPr id="43010" name="Picture 2" descr="Rock Sandpiper Identification, All About Birds, Cornell Lab of Ornithology">
            <a:extLst>
              <a:ext uri="{FF2B5EF4-FFF2-40B4-BE49-F238E27FC236}">
                <a16:creationId xmlns:a16="http://schemas.microsoft.com/office/drawing/2014/main" id="{7ECBA628-5AC3-FDFF-B703-40FC9A8E9A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6" y="1614390"/>
            <a:ext cx="6513029" cy="48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Rock sandpiper | Washington Department of Fish &amp; Wildlife">
            <a:extLst>
              <a:ext uri="{FF2B5EF4-FFF2-40B4-BE49-F238E27FC236}">
                <a16:creationId xmlns:a16="http://schemas.microsoft.com/office/drawing/2014/main" id="{BCE7216D-1619-D81A-234E-4E9E2B4C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054" y="365125"/>
            <a:ext cx="5922592" cy="451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332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0000-7A94-E5E6-7E3C-FCCFEBF56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Black-bellied Plover</a:t>
            </a:r>
          </a:p>
        </p:txBody>
      </p:sp>
      <p:pic>
        <p:nvPicPr>
          <p:cNvPr id="44034" name="Picture 2" descr="Black-bellied Plover Identification, All About Birds, Cornell Lab of  Ornithology">
            <a:extLst>
              <a:ext uri="{FF2B5EF4-FFF2-40B4-BE49-F238E27FC236}">
                <a16:creationId xmlns:a16="http://schemas.microsoft.com/office/drawing/2014/main" id="{260FB61F-B90B-C9A9-2FB8-064330C679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4" y="123986"/>
            <a:ext cx="4754036" cy="35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Black-bellied Plover Identification, All About Birds, Cornell Lab of  Ornithology">
            <a:extLst>
              <a:ext uri="{FF2B5EF4-FFF2-40B4-BE49-F238E27FC236}">
                <a16:creationId xmlns:a16="http://schemas.microsoft.com/office/drawing/2014/main" id="{386FE0CC-8CBE-D2B8-FA6B-A433D7E5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8402"/>
            <a:ext cx="7437964" cy="557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8547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B16E-69EC-7A00-2BD8-CF538971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Pacific Golden Plover</a:t>
            </a:r>
          </a:p>
        </p:txBody>
      </p:sp>
      <p:pic>
        <p:nvPicPr>
          <p:cNvPr id="45058" name="Picture 2" descr="Pacific Golden-Plover - eBird">
            <a:extLst>
              <a:ext uri="{FF2B5EF4-FFF2-40B4-BE49-F238E27FC236}">
                <a16:creationId xmlns:a16="http://schemas.microsoft.com/office/drawing/2014/main" id="{40B48D24-CB29-E8E1-931E-A294D18A42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0" y="1444450"/>
            <a:ext cx="6108351" cy="457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Pacific Golden-Plover - Pluvialis fulva - Birds of the World">
            <a:extLst>
              <a:ext uri="{FF2B5EF4-FFF2-40B4-BE49-F238E27FC236}">
                <a16:creationId xmlns:a16="http://schemas.microsoft.com/office/drawing/2014/main" id="{C63151A2-B527-AB93-7F60-1FAF00930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65" y="3270474"/>
            <a:ext cx="4551584" cy="340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Pacific Golden-Plover - eBird">
            <a:extLst>
              <a:ext uri="{FF2B5EF4-FFF2-40B4-BE49-F238E27FC236}">
                <a16:creationId xmlns:a16="http://schemas.microsoft.com/office/drawing/2014/main" id="{593E3884-03FA-37A6-18AD-940617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05" y="291212"/>
            <a:ext cx="3714319" cy="27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4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5099-6566-6705-1503-AAB95570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Tufted Puffin</a:t>
            </a:r>
          </a:p>
        </p:txBody>
      </p:sp>
      <p:pic>
        <p:nvPicPr>
          <p:cNvPr id="3074" name="Picture 2" descr="Image result for tufted puffin images">
            <a:extLst>
              <a:ext uri="{FF2B5EF4-FFF2-40B4-BE49-F238E27FC236}">
                <a16:creationId xmlns:a16="http://schemas.microsoft.com/office/drawing/2014/main" id="{D180F6A5-51FC-CCAF-ACC2-34E078ADFE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7" y="1690688"/>
            <a:ext cx="6013505" cy="451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ufted puffin images">
            <a:extLst>
              <a:ext uri="{FF2B5EF4-FFF2-40B4-BE49-F238E27FC236}">
                <a16:creationId xmlns:a16="http://schemas.microsoft.com/office/drawing/2014/main" id="{C2D6C87D-4D0C-B92F-12FB-66C84391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-216479"/>
            <a:ext cx="4281487" cy="32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tufted puffin images">
            <a:extLst>
              <a:ext uri="{FF2B5EF4-FFF2-40B4-BE49-F238E27FC236}">
                <a16:creationId xmlns:a16="http://schemas.microsoft.com/office/drawing/2014/main" id="{9C193BB7-47C6-6363-AA22-2BE5A129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3127232"/>
            <a:ext cx="4371976" cy="33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107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17FE-E1DC-CFD4-522E-EC759F93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Dunlin</a:t>
            </a:r>
          </a:p>
        </p:txBody>
      </p:sp>
      <p:pic>
        <p:nvPicPr>
          <p:cNvPr id="46082" name="Picture 2" descr="Dunlin - eBird">
            <a:extLst>
              <a:ext uri="{FF2B5EF4-FFF2-40B4-BE49-F238E27FC236}">
                <a16:creationId xmlns:a16="http://schemas.microsoft.com/office/drawing/2014/main" id="{D71EE9AF-23D7-404A-F30F-3AE0C3CD81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6" y="1487837"/>
            <a:ext cx="6858647" cy="51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Dunlin and Sanderling | Project Noah">
            <a:extLst>
              <a:ext uri="{FF2B5EF4-FFF2-40B4-BE49-F238E27FC236}">
                <a16:creationId xmlns:a16="http://schemas.microsoft.com/office/drawing/2014/main" id="{D034075A-E31F-2BFB-85A6-EC5715E0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93" y="365125"/>
            <a:ext cx="5413993" cy="378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8441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D853-EF58-73C7-246D-3F4EA2B7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Sanderling</a:t>
            </a:r>
          </a:p>
        </p:txBody>
      </p:sp>
      <p:pic>
        <p:nvPicPr>
          <p:cNvPr id="47106" name="Picture 2" descr="Sanderling Identification, All About Birds, Cornell Lab of Ornithology">
            <a:extLst>
              <a:ext uri="{FF2B5EF4-FFF2-40B4-BE49-F238E27FC236}">
                <a16:creationId xmlns:a16="http://schemas.microsoft.com/office/drawing/2014/main" id="{931FB12D-644C-6716-13C1-E6543ECAE6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7" y="1502481"/>
            <a:ext cx="6385302" cy="47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Sanderling - eBird">
            <a:extLst>
              <a:ext uri="{FF2B5EF4-FFF2-40B4-BE49-F238E27FC236}">
                <a16:creationId xmlns:a16="http://schemas.microsoft.com/office/drawing/2014/main" id="{872F006A-7AF4-4AC2-8011-B05481622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634" y="128943"/>
            <a:ext cx="4317531" cy="323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Tails of Birding: Sanderling - a &quot;True&quot; Sandpiper">
            <a:extLst>
              <a:ext uri="{FF2B5EF4-FFF2-40B4-BE49-F238E27FC236}">
                <a16:creationId xmlns:a16="http://schemas.microsoft.com/office/drawing/2014/main" id="{B6CEC647-6630-5829-AFEA-0DBBAE3A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24" y="3429000"/>
            <a:ext cx="4959102" cy="330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174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6D5D-187E-5FAC-7B2B-300AF87B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Sandpiper</a:t>
            </a:r>
          </a:p>
        </p:txBody>
      </p:sp>
      <p:pic>
        <p:nvPicPr>
          <p:cNvPr id="48130" name="Picture 2" descr="Description of the Western Sandpiper">
            <a:extLst>
              <a:ext uri="{FF2B5EF4-FFF2-40B4-BE49-F238E27FC236}">
                <a16:creationId xmlns:a16="http://schemas.microsoft.com/office/drawing/2014/main" id="{462784E2-88A0-FACF-87A5-5C548ABF98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6" y="1231874"/>
            <a:ext cx="6775531" cy="52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Western Sandpiper - eBird">
            <a:extLst>
              <a:ext uri="{FF2B5EF4-FFF2-40B4-BE49-F238E27FC236}">
                <a16:creationId xmlns:a16="http://schemas.microsoft.com/office/drawing/2014/main" id="{CF5E1990-B99A-020F-D345-535DA0C3F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09" y="172998"/>
            <a:ext cx="4627402" cy="346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Western Sandpiper Migration - AlaskaPhotoGraphics">
            <a:extLst>
              <a:ext uri="{FF2B5EF4-FFF2-40B4-BE49-F238E27FC236}">
                <a16:creationId xmlns:a16="http://schemas.microsoft.com/office/drawing/2014/main" id="{A496C69C-136A-D782-DC9D-1A4A81B5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344" y="3862374"/>
            <a:ext cx="4310131" cy="286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47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3E86-725D-E5E6-920D-CF43340C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Sandpiper</a:t>
            </a:r>
          </a:p>
        </p:txBody>
      </p:sp>
      <p:pic>
        <p:nvPicPr>
          <p:cNvPr id="49154" name="Picture 2" descr="Least Sandpiper Identification, All About Birds, Cornell Lab of Ornithology">
            <a:extLst>
              <a:ext uri="{FF2B5EF4-FFF2-40B4-BE49-F238E27FC236}">
                <a16:creationId xmlns:a16="http://schemas.microsoft.com/office/drawing/2014/main" id="{60B99321-F0AB-7D4C-AEC1-ED9CB8096F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773" y="376413"/>
            <a:ext cx="6631921" cy="349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Least Sandpiper -- Fall Shorebirds of Seapoint">
            <a:extLst>
              <a:ext uri="{FF2B5EF4-FFF2-40B4-BE49-F238E27FC236}">
                <a16:creationId xmlns:a16="http://schemas.microsoft.com/office/drawing/2014/main" id="{E491A169-DDB2-34EA-BB4C-8098C395B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7" y="1473711"/>
            <a:ext cx="6240406" cy="48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76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F0D001-FA21-9D52-8BD5-78A2EA4EC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Semipalmated Sandpiper</a:t>
            </a:r>
          </a:p>
        </p:txBody>
      </p:sp>
      <p:pic>
        <p:nvPicPr>
          <p:cNvPr id="50180" name="Picture 4" descr="Semipalmated Sandpiper - eBird">
            <a:extLst>
              <a:ext uri="{FF2B5EF4-FFF2-40B4-BE49-F238E27FC236}">
                <a16:creationId xmlns:a16="http://schemas.microsoft.com/office/drawing/2014/main" id="{A5CD397E-DF95-AC68-A87D-4935B44BF9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0" y="1690688"/>
            <a:ext cx="5925222" cy="443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The Freiday Bird Blog: Fri-D: Semipalmated Sandpiper vs. Sanderling">
            <a:extLst>
              <a:ext uri="{FF2B5EF4-FFF2-40B4-BE49-F238E27FC236}">
                <a16:creationId xmlns:a16="http://schemas.microsoft.com/office/drawing/2014/main" id="{147107A9-B585-7ED1-D196-082749536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93" y="3429000"/>
            <a:ext cx="4490957" cy="29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BirdPhotographers.net - It Ain't Just Birds">
            <a:extLst>
              <a:ext uri="{FF2B5EF4-FFF2-40B4-BE49-F238E27FC236}">
                <a16:creationId xmlns:a16="http://schemas.microsoft.com/office/drawing/2014/main" id="{B1E4624B-1781-1CC7-8513-0A1351872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90" y="0"/>
            <a:ext cx="4813110" cy="326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5013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155E-E520-5CB3-614F-229AF23B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Pectoral Sandpiper</a:t>
            </a:r>
          </a:p>
        </p:txBody>
      </p:sp>
      <p:pic>
        <p:nvPicPr>
          <p:cNvPr id="51202" name="Picture 2" descr="Pectoral Sandpiper Identification, All About Birds, Cornell Lab of  Ornithology">
            <a:extLst>
              <a:ext uri="{FF2B5EF4-FFF2-40B4-BE49-F238E27FC236}">
                <a16:creationId xmlns:a16="http://schemas.microsoft.com/office/drawing/2014/main" id="{1E31E553-7659-2C8B-E71E-64B69D7B21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26" y="365125"/>
            <a:ext cx="5019786" cy="375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Pectoral Sandpiper - BirdWatching">
            <a:extLst>
              <a:ext uri="{FF2B5EF4-FFF2-40B4-BE49-F238E27FC236}">
                <a16:creationId xmlns:a16="http://schemas.microsoft.com/office/drawing/2014/main" id="{C804BEC8-7520-85C1-FDA1-B8F7B0069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8" y="1391508"/>
            <a:ext cx="7248146" cy="482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374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D68C-1671-80A9-3943-D1742126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Whimbrel</a:t>
            </a:r>
          </a:p>
        </p:txBody>
      </p:sp>
      <p:pic>
        <p:nvPicPr>
          <p:cNvPr id="52226" name="Picture 2" descr="Whimbrel Identification, All About Birds, Cornell Lab of Ornithology">
            <a:extLst>
              <a:ext uri="{FF2B5EF4-FFF2-40B4-BE49-F238E27FC236}">
                <a16:creationId xmlns:a16="http://schemas.microsoft.com/office/drawing/2014/main" id="{C521B1F5-CE4C-DE9C-75DF-496F7C162A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44" y="1686609"/>
            <a:ext cx="6186193" cy="46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Whimbrel - eBird">
            <a:extLst>
              <a:ext uri="{FF2B5EF4-FFF2-40B4-BE49-F238E27FC236}">
                <a16:creationId xmlns:a16="http://schemas.microsoft.com/office/drawing/2014/main" id="{9FD3E783-3FC3-37D8-BA80-5A0762ED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360" y="365125"/>
            <a:ext cx="4850827" cy="36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755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66D7-71C5-959F-B881-F4996433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Dowitcher [Short/Long-billed] </a:t>
            </a:r>
          </a:p>
        </p:txBody>
      </p:sp>
      <p:pic>
        <p:nvPicPr>
          <p:cNvPr id="53250" name="Picture 2" descr="Short-billed Dowitcher - eBird">
            <a:extLst>
              <a:ext uri="{FF2B5EF4-FFF2-40B4-BE49-F238E27FC236}">
                <a16:creationId xmlns:a16="http://schemas.microsoft.com/office/drawing/2014/main" id="{59F57ADE-88D0-E35C-47C8-0DB9A454CA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142" y="1317356"/>
            <a:ext cx="5286129" cy="3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Long-billed dowitcher - Wikipedia">
            <a:extLst>
              <a:ext uri="{FF2B5EF4-FFF2-40B4-BE49-F238E27FC236}">
                <a16:creationId xmlns:a16="http://schemas.microsoft.com/office/drawing/2014/main" id="{56F86A60-DEE3-3C7A-2165-7D960674A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383" y="1242909"/>
            <a:ext cx="5459789" cy="437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Underwing pattern in dowitchers — subalpinebirding">
            <a:extLst>
              <a:ext uri="{FF2B5EF4-FFF2-40B4-BE49-F238E27FC236}">
                <a16:creationId xmlns:a16="http://schemas.microsoft.com/office/drawing/2014/main" id="{EE3CFBCF-F38C-6F41-1F85-E5B4E266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92" y="4077250"/>
            <a:ext cx="5459789" cy="307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245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3F9E-4288-A612-816D-DAE0FEDC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Eiders</a:t>
            </a:r>
          </a:p>
        </p:txBody>
      </p:sp>
      <p:pic>
        <p:nvPicPr>
          <p:cNvPr id="1026" name="Picture 2" descr="Image Result">
            <a:extLst>
              <a:ext uri="{FF2B5EF4-FFF2-40B4-BE49-F238E27FC236}">
                <a16:creationId xmlns:a16="http://schemas.microsoft.com/office/drawing/2014/main" id="{158AB4DE-0601-7466-91B3-ED38ED5DF3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1" y="1298801"/>
            <a:ext cx="4683626" cy="324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ng Eider Female">
            <a:extLst>
              <a:ext uri="{FF2B5EF4-FFF2-40B4-BE49-F238E27FC236}">
                <a16:creationId xmlns:a16="http://schemas.microsoft.com/office/drawing/2014/main" id="{FCB2A9A6-076C-953C-FFA3-7F71459D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44472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">
            <a:extLst>
              <a:ext uri="{FF2B5EF4-FFF2-40B4-BE49-F238E27FC236}">
                <a16:creationId xmlns:a16="http://schemas.microsoft.com/office/drawing/2014/main" id="{DACB61FE-B94E-A8B6-9EC9-5A175884F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0295"/>
            <a:ext cx="5746750" cy="398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">
            <a:extLst>
              <a:ext uri="{FF2B5EF4-FFF2-40B4-BE49-F238E27FC236}">
                <a16:creationId xmlns:a16="http://schemas.microsoft.com/office/drawing/2014/main" id="{4F89ACB4-A131-E993-3B0B-DE77C889D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98" y="3429000"/>
            <a:ext cx="4874128" cy="33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4543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29A1-F992-6907-7052-3ABD7677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COMMENTS?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A18F3-2B59-52F7-649A-40AFFD285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Image of Kachemak bay map">
            <a:extLst>
              <a:ext uri="{FF2B5EF4-FFF2-40B4-BE49-F238E27FC236}">
                <a16:creationId xmlns:a16="http://schemas.microsoft.com/office/drawing/2014/main" id="{9141C5C6-C642-8513-0F99-341DF35AC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1690688"/>
            <a:ext cx="5534025" cy="428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4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020ED-6C17-C94C-0D37-976FF973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7161"/>
            <a:ext cx="25915662" cy="2889450"/>
          </a:xfrm>
        </p:spPr>
        <p:txBody>
          <a:bodyPr/>
          <a:lstStyle/>
          <a:p>
            <a:r>
              <a:rPr lang="en-US" dirty="0"/>
              <a:t>Horned Puffin</a:t>
            </a:r>
          </a:p>
        </p:txBody>
      </p:sp>
      <p:pic>
        <p:nvPicPr>
          <p:cNvPr id="4098" name="Picture 2" descr="Image result for Horned puffin images">
            <a:extLst>
              <a:ext uri="{FF2B5EF4-FFF2-40B4-BE49-F238E27FC236}">
                <a16:creationId xmlns:a16="http://schemas.microsoft.com/office/drawing/2014/main" id="{BB4D0F98-71FB-0430-5B67-AE7F8B685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301669"/>
            <a:ext cx="3930653" cy="295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rned Puffin Overview, All About Birds, Cornell Lab of Ornithology">
            <a:extLst>
              <a:ext uri="{FF2B5EF4-FFF2-40B4-BE49-F238E27FC236}">
                <a16:creationId xmlns:a16="http://schemas.microsoft.com/office/drawing/2014/main" id="{9DD09C94-2701-48A9-EAD0-1A9AF601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2" y="874713"/>
            <a:ext cx="7222636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7 Cool Facts About the Puffins of Kenai Fjords National Park">
            <a:extLst>
              <a:ext uri="{FF2B5EF4-FFF2-40B4-BE49-F238E27FC236}">
                <a16:creationId xmlns:a16="http://schemas.microsoft.com/office/drawing/2014/main" id="{B1067E51-6A6D-F1D9-34DB-1E2C8AE3A7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74" y="3588240"/>
            <a:ext cx="6866426" cy="36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6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AA92-F9D0-D97D-072D-EA416EA0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Mallard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285EB-2E1F-52BF-FC1E-69B9AF4D8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allard Identification, All About Birds, Cornell Lab of Ornithology">
            <a:extLst>
              <a:ext uri="{FF2B5EF4-FFF2-40B4-BE49-F238E27FC236}">
                <a16:creationId xmlns:a16="http://schemas.microsoft.com/office/drawing/2014/main" id="{5979A70C-A57D-22F7-DC72-7354CEC88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2"/>
            <a:ext cx="6096000" cy="456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ottled Duck vs Mallard: The Key Differences - AZ Animals">
            <a:extLst>
              <a:ext uri="{FF2B5EF4-FFF2-40B4-BE49-F238E27FC236}">
                <a16:creationId xmlns:a16="http://schemas.microsoft.com/office/drawing/2014/main" id="{4BAA641D-BE73-AC9B-C78F-05D60589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75" y="813660"/>
            <a:ext cx="5639108" cy="293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5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D8C7-906F-CDB5-D688-D15EBD79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r>
              <a:rPr lang="en-US" dirty="0"/>
              <a:t>Harlequin Duck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2A6E7-F3A4-02D7-BCE4-94F207F49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arlequin Duck Identification, All About Birds, Cornell Lab of Ornithology">
            <a:extLst>
              <a:ext uri="{FF2B5EF4-FFF2-40B4-BE49-F238E27FC236}">
                <a16:creationId xmlns:a16="http://schemas.microsoft.com/office/drawing/2014/main" id="{C7178504-6B09-56B4-04AD-DD1F292D6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3" y="2629491"/>
            <a:ext cx="4408488" cy="33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arlequin Duck Facts, Habitat, Call, Diet, Predators, Images">
            <a:extLst>
              <a:ext uri="{FF2B5EF4-FFF2-40B4-BE49-F238E27FC236}">
                <a16:creationId xmlns:a16="http://schemas.microsoft.com/office/drawing/2014/main" id="{31642926-14CF-347D-FE4D-33B501962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54" y="232476"/>
            <a:ext cx="6315641" cy="42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50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8408-6FFF-CD8A-04E5-400A7C9D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r>
              <a:rPr lang="en-US" dirty="0"/>
              <a:t>Common Goldeneye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5C63-B6D9-613F-4547-6A522210F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ommon Goldeneye Identification, All About Birds, Cornell Lab of Ornithology">
            <a:extLst>
              <a:ext uri="{FF2B5EF4-FFF2-40B4-BE49-F238E27FC236}">
                <a16:creationId xmlns:a16="http://schemas.microsoft.com/office/drawing/2014/main" id="{67FD6C4A-1253-3A34-48D0-D2181E562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1115878"/>
            <a:ext cx="5254158" cy="39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ommon goldeneye - Wikipedia">
            <a:extLst>
              <a:ext uri="{FF2B5EF4-FFF2-40B4-BE49-F238E27FC236}">
                <a16:creationId xmlns:a16="http://schemas.microsoft.com/office/drawing/2014/main" id="{74C9AD93-4B0B-E699-B776-BC03BA523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7" y="1456841"/>
            <a:ext cx="6780180" cy="46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50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130</Words>
  <Application>Microsoft Office PowerPoint</Application>
  <PresentationFormat>Widescreen</PresentationFormat>
  <Paragraphs>59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Office Theme</vt:lpstr>
      <vt:lpstr>COMMON BIRDS of KACHEMAK BAY</vt:lpstr>
      <vt:lpstr>American Crow</vt:lpstr>
      <vt:lpstr>Bald Eagle</vt:lpstr>
      <vt:lpstr>Peregrine Falcon</vt:lpstr>
      <vt:lpstr>Tufted Puffin</vt:lpstr>
      <vt:lpstr>Horned Puffin</vt:lpstr>
      <vt:lpstr>Mallard</vt:lpstr>
      <vt:lpstr>Harlequin Duck</vt:lpstr>
      <vt:lpstr>Common Goldeneye</vt:lpstr>
      <vt:lpstr>Barrow’s Goldeneye</vt:lpstr>
      <vt:lpstr>Greater Scaup</vt:lpstr>
      <vt:lpstr>Bufflehead</vt:lpstr>
      <vt:lpstr>American Widgeon</vt:lpstr>
      <vt:lpstr>Northern Pintail</vt:lpstr>
      <vt:lpstr>Long-tailed Duck</vt:lpstr>
      <vt:lpstr>Common Merganser</vt:lpstr>
      <vt:lpstr>Red-breasted Merganser</vt:lpstr>
      <vt:lpstr>Black Scoter</vt:lpstr>
      <vt:lpstr>White-winged Scoter</vt:lpstr>
      <vt:lpstr>Surf Scoter</vt:lpstr>
      <vt:lpstr>Common Loon</vt:lpstr>
      <vt:lpstr>Pacific Loon</vt:lpstr>
      <vt:lpstr>Red-throated Loon</vt:lpstr>
      <vt:lpstr>Yellow-billed Loon</vt:lpstr>
      <vt:lpstr>Pelagic Cormorant</vt:lpstr>
      <vt:lpstr>Double-crested Cormorant</vt:lpstr>
      <vt:lpstr>Red-necked Grebe</vt:lpstr>
      <vt:lpstr>Horned Grebe</vt:lpstr>
      <vt:lpstr>Red-necked Phalarope</vt:lpstr>
      <vt:lpstr>Black Oystercatcher</vt:lpstr>
      <vt:lpstr>Marbled Murrelet</vt:lpstr>
      <vt:lpstr>Ancient Murrelet</vt:lpstr>
      <vt:lpstr>Kittlitz’s Murrelet</vt:lpstr>
      <vt:lpstr>Song Sparrow</vt:lpstr>
      <vt:lpstr>Savannah Sparrow</vt:lpstr>
      <vt:lpstr>Glaucous-winged Gull</vt:lpstr>
      <vt:lpstr>Herring Gull</vt:lpstr>
      <vt:lpstr>Cook Inlet Gull [hybrid]</vt:lpstr>
      <vt:lpstr>Glaucous Gull</vt:lpstr>
      <vt:lpstr>Short-billed Gull [Mew}</vt:lpstr>
      <vt:lpstr>Bonaparte’s Gull</vt:lpstr>
      <vt:lpstr>Black-legged Kittiwake</vt:lpstr>
      <vt:lpstr>Belted Kingfisher</vt:lpstr>
      <vt:lpstr>Surfbird</vt:lpstr>
      <vt:lpstr>Black Turnstone</vt:lpstr>
      <vt:lpstr>Ruddy Turnstone</vt:lpstr>
      <vt:lpstr>Rock Sandpiper</vt:lpstr>
      <vt:lpstr>Black-bellied Plover</vt:lpstr>
      <vt:lpstr>Pacific Golden Plover</vt:lpstr>
      <vt:lpstr>Dunlin</vt:lpstr>
      <vt:lpstr>Sanderling</vt:lpstr>
      <vt:lpstr>Western Sandpiper</vt:lpstr>
      <vt:lpstr>Least Sandpiper</vt:lpstr>
      <vt:lpstr>Semipalmated Sandpiper</vt:lpstr>
      <vt:lpstr>Pectoral Sandpiper</vt:lpstr>
      <vt:lpstr>Whimbrel</vt:lpstr>
      <vt:lpstr>Dowitcher [Short/Long-billed] </vt:lpstr>
      <vt:lpstr>Eiders</vt:lpstr>
      <vt:lpstr>QUESTIONS AND COMMENTS?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Herbert</dc:creator>
  <cp:lastModifiedBy>jim herbert</cp:lastModifiedBy>
  <cp:revision>19</cp:revision>
  <dcterms:created xsi:type="dcterms:W3CDTF">2023-03-31T01:42:34Z</dcterms:created>
  <dcterms:modified xsi:type="dcterms:W3CDTF">2025-01-30T21:20:52Z</dcterms:modified>
</cp:coreProperties>
</file>